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02" r:id="rId2"/>
    <p:sldId id="369" r:id="rId3"/>
    <p:sldId id="404" r:id="rId4"/>
    <p:sldId id="405" r:id="rId5"/>
    <p:sldId id="387" r:id="rId6"/>
    <p:sldId id="388" r:id="rId7"/>
    <p:sldId id="390" r:id="rId8"/>
    <p:sldId id="392" r:id="rId9"/>
    <p:sldId id="393" r:id="rId10"/>
    <p:sldId id="394" r:id="rId11"/>
    <p:sldId id="395" r:id="rId12"/>
    <p:sldId id="271" r:id="rId13"/>
  </p:sldIdLst>
  <p:sldSz cx="12192000" cy="6858000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15"/>
    <a:srgbClr val="FFFFCC"/>
    <a:srgbClr val="0000FF"/>
    <a:srgbClr val="FF66CC"/>
    <a:srgbClr val="FFF7FF"/>
    <a:srgbClr val="FFE7FF"/>
    <a:srgbClr val="F7F7FF"/>
    <a:srgbClr val="CCCCFF"/>
    <a:srgbClr val="FFEB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0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72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D853B-8760-420A-966F-8E764373D08C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B2CCFEE2-E951-4297-8547-A6E353B8F2F2}">
      <dgm:prSet phldrT="[文字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成立「</a:t>
          </a:r>
          <a:r>
            <a:rPr kumimoji="0" lang="en-US" altLang="zh-TW" sz="1400" b="1" dirty="0" err="1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SaaS</a:t>
          </a:r>
          <a:r>
            <a:rPr kumimoji="0" lang="zh-TW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雲服務聯盟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」</a:t>
          </a:r>
        </a:p>
      </dgm:t>
    </dgm:pt>
    <dgm:pt modelId="{051D3555-0A7E-42A8-9FB8-CD199EF011AA}" type="parTrans" cxnId="{CEA9EE97-3ADB-45FA-8E96-FF12D317021D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C14E5A3C-D661-412B-85F6-EA10AB052266}" type="sibTrans" cxnId="{CEA9EE97-3ADB-45FA-8E96-FF12D317021D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7CB79731-487A-4072-8DB4-DD2F16BDF7B2}">
      <dgm:prSet phldrT="[文字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marL="174625" indent="-174625" algn="l">
            <a:lnSpc>
              <a:spcPts val="1900"/>
            </a:lnSpc>
            <a:spcAft>
              <a:spcPts val="0"/>
            </a:spcAft>
          </a:pPr>
          <a:r>
            <a:rPr kumimoji="0" lang="en-US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•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 問卷資料彙整</a:t>
          </a:r>
          <a:endParaRPr kumimoji="0" lang="en-US" altLang="zh-TW" sz="1400" b="1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174625" indent="-174625" algn="l">
            <a:lnSpc>
              <a:spcPts val="1900"/>
            </a:lnSpc>
            <a:spcAft>
              <a:spcPts val="0"/>
            </a:spcAft>
          </a:pPr>
          <a:r>
            <a:rPr kumimoji="0" lang="en-US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•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 召開</a:t>
          </a:r>
          <a:r>
            <a:rPr kumimoji="0" lang="en-US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SC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會議</a:t>
          </a:r>
        </a:p>
      </dgm:t>
    </dgm:pt>
    <dgm:pt modelId="{E8F80CE5-FADF-4175-9D1C-DF9F7C02E397}" type="parTrans" cxnId="{306B622A-384F-409B-8D09-37214124E0E4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D8680887-6272-424C-A59E-3E1A2EAACAAF}" type="sibTrans" cxnId="{306B622A-384F-409B-8D09-37214124E0E4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B4FD99DE-CE71-4FA5-8ACA-8903ADBF20CF}">
      <dgm:prSet phldrT="[文字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「微服務工作小組」</a:t>
          </a:r>
          <a:endParaRPr kumimoji="0" lang="en-US" altLang="zh-TW" sz="1400" b="1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會議</a:t>
          </a:r>
        </a:p>
      </dgm:t>
    </dgm:pt>
    <dgm:pt modelId="{7ED75291-AFD8-4D15-AA6C-EA86DA6DBB7E}" type="parTrans" cxnId="{5E0C3627-B260-47B4-B3C2-BF17AD1960FD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E7AA8C04-BB07-4171-8E56-8A6404290F15}" type="sibTrans" cxnId="{5E0C3627-B260-47B4-B3C2-BF17AD1960FD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15BA4F98-9854-4937-9EC4-4FD51830B1D1}">
      <dgm:prSet phldrT="[文字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微服務</a:t>
          </a:r>
          <a:endParaRPr kumimoji="0" lang="en-US" altLang="zh-TW" sz="1400" b="1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>
            <a:lnSpc>
              <a:spcPts val="1900"/>
            </a:lnSpc>
            <a:spcAft>
              <a:spcPts val="0"/>
            </a:spcAft>
          </a:pPr>
          <a:r>
            <a:rPr kumimoji="0" 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對接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示範</a:t>
          </a:r>
          <a:endParaRPr kumimoji="0" lang="en-US" altLang="zh-TW" sz="1400" b="1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案例發表會</a:t>
          </a:r>
        </a:p>
      </dgm:t>
    </dgm:pt>
    <dgm:pt modelId="{857A0BDC-8A71-426C-BA5E-79789D258E79}" type="parTrans" cxnId="{6BB592CE-7631-42D4-9DB3-AABA12A58985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86419A4F-9482-4BC9-B48C-158B5E315641}" type="sibTrans" cxnId="{6BB592CE-7631-42D4-9DB3-AABA12A58985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25C24CC2-E661-4980-9D10-2DCB2008A939}">
      <dgm:prSet phldrT="[文字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技術委員會</a:t>
          </a:r>
          <a:r>
            <a:rPr kumimoji="0" lang="en-US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&amp;</a:t>
          </a: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理監事會審查 </a:t>
          </a:r>
        </a:p>
      </dgm:t>
    </dgm:pt>
    <dgm:pt modelId="{9A7DE5AC-5916-4010-87D1-06E9AD4EFDC3}" type="parTrans" cxnId="{9DD07C6A-341A-4B69-BA62-983499766DFF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A857668B-ED24-4695-8997-5E0F5041EC0B}" type="sibTrans" cxnId="{9DD07C6A-341A-4B69-BA62-983499766DFF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0D6BD2EA-ADCF-4B9F-8C68-E5D7D8949490}">
      <dgm:prSet phldrT="[文字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en-US" altLang="zh-TW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SC</a:t>
          </a:r>
        </a:p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交流</a:t>
          </a:r>
          <a:endParaRPr kumimoji="0" lang="en-US" altLang="zh-TW" sz="1400" b="1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說明會</a:t>
          </a:r>
        </a:p>
      </dgm:t>
    </dgm:pt>
    <dgm:pt modelId="{24A1FBF1-B071-43E5-BEE6-5DC4ECC48AD5}" type="parTrans" cxnId="{DD6813E8-CC24-4C4C-B4D5-A335820D9079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6F088B06-C7AB-47A7-8D88-156F3C354E07}" type="sibTrans" cxnId="{DD6813E8-CC24-4C4C-B4D5-A335820D9079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255F2DC9-65EF-4969-9EE3-71CF5145E17E}">
      <dgm:prSet phldrT="[文字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>
            <a:lnSpc>
              <a:spcPts val="1900"/>
            </a:lnSpc>
            <a:spcAft>
              <a:spcPts val="0"/>
            </a:spcAft>
          </a:pPr>
          <a:r>
            <a:rPr kumimoji="0" lang="zh-TW" altLang="en-US" sz="1400" b="1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資料交換格式產業規範草案制訂 </a:t>
          </a:r>
        </a:p>
      </dgm:t>
    </dgm:pt>
    <dgm:pt modelId="{6F316AB8-4DAF-45C5-8135-96EC07C8315F}" type="parTrans" cxnId="{1C069DB5-B775-4631-A3E4-2BD34298500B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2C8C29B7-4B3C-4E19-9B6C-5F4D59E9727B}" type="sibTrans" cxnId="{1C069DB5-B775-4631-A3E4-2BD34298500B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AB3E3252-2DC7-4441-8AE6-898EF3660307}">
      <dgm:prSet phldrT="[文字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FFDD71"/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0" lang="zh-TW" altLang="en-US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微服務規範公告</a:t>
          </a:r>
          <a:r>
            <a:rPr kumimoji="0" lang="en-US" altLang="zh-TW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&amp;</a:t>
          </a:r>
          <a:r>
            <a:rPr kumimoji="0" lang="zh-TW" altLang="en-US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正式上路</a:t>
          </a:r>
        </a:p>
      </dgm:t>
    </dgm:pt>
    <dgm:pt modelId="{07E8453E-BF14-47AA-BCC2-34A824BFD1EB}" type="sibTrans" cxnId="{18F5E027-7C19-47D1-AC96-689F70E457B4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BF391750-FBEC-474F-AD0D-352121381212}" type="parTrans" cxnId="{18F5E027-7C19-47D1-AC96-689F70E457B4}">
      <dgm:prSet/>
      <dgm:spPr/>
      <dgm:t>
        <a:bodyPr/>
        <a:lstStyle/>
        <a:p>
          <a:endParaRPr lang="zh-TW" altLang="en-US">
            <a:solidFill>
              <a:schemeClr val="tx1"/>
            </a:solidFill>
          </a:endParaRPr>
        </a:p>
      </dgm:t>
    </dgm:pt>
    <dgm:pt modelId="{796FC371-9097-48A1-AEF4-7235868CB977}" type="pres">
      <dgm:prSet presAssocID="{A69D853B-8760-420A-966F-8E764373D08C}" presName="CompostProcess" presStyleCnt="0">
        <dgm:presLayoutVars>
          <dgm:dir/>
          <dgm:resizeHandles val="exact"/>
        </dgm:presLayoutVars>
      </dgm:prSet>
      <dgm:spPr/>
    </dgm:pt>
    <dgm:pt modelId="{6B9BB755-A5A3-495A-A5AE-CE3D91B255A1}" type="pres">
      <dgm:prSet presAssocID="{A69D853B-8760-420A-966F-8E764373D08C}" presName="arrow" presStyleLbl="bgShp" presStyleIdx="0" presStyleCnt="1" custScaleX="117647" custLinFactNeighborY="995"/>
      <dgm:spPr>
        <a:solidFill>
          <a:schemeClr val="accent6">
            <a:lumMod val="20000"/>
            <a:lumOff val="80000"/>
          </a:schemeClr>
        </a:solidFill>
      </dgm:spPr>
    </dgm:pt>
    <dgm:pt modelId="{66EA2126-E52E-49DA-8174-352FB4F4174F}" type="pres">
      <dgm:prSet presAssocID="{A69D853B-8760-420A-966F-8E764373D08C}" presName="linearProcess" presStyleCnt="0"/>
      <dgm:spPr/>
    </dgm:pt>
    <dgm:pt modelId="{FA770D60-2208-4E08-B229-CB49CDB71BF4}" type="pres">
      <dgm:prSet presAssocID="{B2CCFEE2-E951-4297-8547-A6E353B8F2F2}" presName="textNode" presStyleLbl="node1" presStyleIdx="0" presStyleCnt="8">
        <dgm:presLayoutVars>
          <dgm:bulletEnabled val="1"/>
        </dgm:presLayoutVars>
      </dgm:prSet>
      <dgm:spPr/>
    </dgm:pt>
    <dgm:pt modelId="{2136260A-55EE-496A-8F6C-3CEDCFA328CC}" type="pres">
      <dgm:prSet presAssocID="{C14E5A3C-D661-412B-85F6-EA10AB052266}" presName="sibTrans" presStyleCnt="0"/>
      <dgm:spPr/>
    </dgm:pt>
    <dgm:pt modelId="{1D586AAA-F994-48FF-961E-2455E19272C5}" type="pres">
      <dgm:prSet presAssocID="{0D6BD2EA-ADCF-4B9F-8C68-E5D7D8949490}" presName="textNode" presStyleLbl="node1" presStyleIdx="1" presStyleCnt="8">
        <dgm:presLayoutVars>
          <dgm:bulletEnabled val="1"/>
        </dgm:presLayoutVars>
      </dgm:prSet>
      <dgm:spPr/>
    </dgm:pt>
    <dgm:pt modelId="{A0B481A8-FE26-4A80-BFC2-5058B7886252}" type="pres">
      <dgm:prSet presAssocID="{6F088B06-C7AB-47A7-8D88-156F3C354E07}" presName="sibTrans" presStyleCnt="0"/>
      <dgm:spPr/>
    </dgm:pt>
    <dgm:pt modelId="{E994D216-A76F-47D4-B875-CD743423FAFF}" type="pres">
      <dgm:prSet presAssocID="{B4FD99DE-CE71-4FA5-8ACA-8903ADBF20CF}" presName="textNode" presStyleLbl="node1" presStyleIdx="2" presStyleCnt="8">
        <dgm:presLayoutVars>
          <dgm:bulletEnabled val="1"/>
        </dgm:presLayoutVars>
      </dgm:prSet>
      <dgm:spPr/>
    </dgm:pt>
    <dgm:pt modelId="{3E1CBB65-3B14-4843-B9A7-F62DA2F411AA}" type="pres">
      <dgm:prSet presAssocID="{E7AA8C04-BB07-4171-8E56-8A6404290F15}" presName="sibTrans" presStyleCnt="0"/>
      <dgm:spPr/>
    </dgm:pt>
    <dgm:pt modelId="{0C75C706-6D9E-4B13-8880-9B8D2DCFDEA1}" type="pres">
      <dgm:prSet presAssocID="{7CB79731-487A-4072-8DB4-DD2F16BDF7B2}" presName="textNode" presStyleLbl="node1" presStyleIdx="3" presStyleCnt="8">
        <dgm:presLayoutVars>
          <dgm:bulletEnabled val="1"/>
        </dgm:presLayoutVars>
      </dgm:prSet>
      <dgm:spPr/>
    </dgm:pt>
    <dgm:pt modelId="{6F09EC1B-546A-4E9B-8557-B8697FE008E4}" type="pres">
      <dgm:prSet presAssocID="{D8680887-6272-424C-A59E-3E1A2EAACAAF}" presName="sibTrans" presStyleCnt="0"/>
      <dgm:spPr/>
    </dgm:pt>
    <dgm:pt modelId="{3310AF15-EF34-4148-A0AC-210550169028}" type="pres">
      <dgm:prSet presAssocID="{255F2DC9-65EF-4969-9EE3-71CF5145E17E}" presName="textNode" presStyleLbl="node1" presStyleIdx="4" presStyleCnt="8">
        <dgm:presLayoutVars>
          <dgm:bulletEnabled val="1"/>
        </dgm:presLayoutVars>
      </dgm:prSet>
      <dgm:spPr/>
    </dgm:pt>
    <dgm:pt modelId="{F83607DB-1D5F-4C59-A5FE-8F215E56FB8B}" type="pres">
      <dgm:prSet presAssocID="{2C8C29B7-4B3C-4E19-9B6C-5F4D59E9727B}" presName="sibTrans" presStyleCnt="0"/>
      <dgm:spPr/>
    </dgm:pt>
    <dgm:pt modelId="{553A0787-10E5-4763-BD93-8A7D40DC495A}" type="pres">
      <dgm:prSet presAssocID="{15BA4F98-9854-4937-9EC4-4FD51830B1D1}" presName="textNode" presStyleLbl="node1" presStyleIdx="5" presStyleCnt="8">
        <dgm:presLayoutVars>
          <dgm:bulletEnabled val="1"/>
        </dgm:presLayoutVars>
      </dgm:prSet>
      <dgm:spPr/>
    </dgm:pt>
    <dgm:pt modelId="{8B7AAADE-CDED-46A2-AB4D-BAB505C4D74B}" type="pres">
      <dgm:prSet presAssocID="{86419A4F-9482-4BC9-B48C-158B5E315641}" presName="sibTrans" presStyleCnt="0"/>
      <dgm:spPr/>
    </dgm:pt>
    <dgm:pt modelId="{CDE44064-E7E4-4DA6-A385-6BAF93D46C42}" type="pres">
      <dgm:prSet presAssocID="{25C24CC2-E661-4980-9D10-2DCB2008A939}" presName="textNode" presStyleLbl="node1" presStyleIdx="6" presStyleCnt="8">
        <dgm:presLayoutVars>
          <dgm:bulletEnabled val="1"/>
        </dgm:presLayoutVars>
      </dgm:prSet>
      <dgm:spPr/>
    </dgm:pt>
    <dgm:pt modelId="{6F76ADA8-3EAF-4732-BB8F-A3F7E96E8C05}" type="pres">
      <dgm:prSet presAssocID="{A857668B-ED24-4695-8997-5E0F5041EC0B}" presName="sibTrans" presStyleCnt="0"/>
      <dgm:spPr/>
    </dgm:pt>
    <dgm:pt modelId="{5859331A-ECFA-4634-B57E-AE6A9ADD426C}" type="pres">
      <dgm:prSet presAssocID="{AB3E3252-2DC7-4441-8AE6-898EF3660307}" presName="textNode" presStyleLbl="node1" presStyleIdx="7" presStyleCnt="8" custLinFactNeighborX="6771">
        <dgm:presLayoutVars>
          <dgm:bulletEnabled val="1"/>
        </dgm:presLayoutVars>
      </dgm:prSet>
      <dgm:spPr/>
    </dgm:pt>
  </dgm:ptLst>
  <dgm:cxnLst>
    <dgm:cxn modelId="{FD7C1711-7968-43ED-B98B-4771137A1CED}" type="presOf" srcId="{15BA4F98-9854-4937-9EC4-4FD51830B1D1}" destId="{553A0787-10E5-4763-BD93-8A7D40DC495A}" srcOrd="0" destOrd="0" presId="urn:microsoft.com/office/officeart/2005/8/layout/hProcess9"/>
    <dgm:cxn modelId="{5E0C3627-B260-47B4-B3C2-BF17AD1960FD}" srcId="{A69D853B-8760-420A-966F-8E764373D08C}" destId="{B4FD99DE-CE71-4FA5-8ACA-8903ADBF20CF}" srcOrd="2" destOrd="0" parTransId="{7ED75291-AFD8-4D15-AA6C-EA86DA6DBB7E}" sibTransId="{E7AA8C04-BB07-4171-8E56-8A6404290F15}"/>
    <dgm:cxn modelId="{18F5E027-7C19-47D1-AC96-689F70E457B4}" srcId="{A69D853B-8760-420A-966F-8E764373D08C}" destId="{AB3E3252-2DC7-4441-8AE6-898EF3660307}" srcOrd="7" destOrd="0" parTransId="{BF391750-FBEC-474F-AD0D-352121381212}" sibTransId="{07E8453E-BF14-47AA-BCC2-34A824BFD1EB}"/>
    <dgm:cxn modelId="{306B622A-384F-409B-8D09-37214124E0E4}" srcId="{A69D853B-8760-420A-966F-8E764373D08C}" destId="{7CB79731-487A-4072-8DB4-DD2F16BDF7B2}" srcOrd="3" destOrd="0" parTransId="{E8F80CE5-FADF-4175-9D1C-DF9F7C02E397}" sibTransId="{D8680887-6272-424C-A59E-3E1A2EAACAAF}"/>
    <dgm:cxn modelId="{9DD07C6A-341A-4B69-BA62-983499766DFF}" srcId="{A69D853B-8760-420A-966F-8E764373D08C}" destId="{25C24CC2-E661-4980-9D10-2DCB2008A939}" srcOrd="6" destOrd="0" parTransId="{9A7DE5AC-5916-4010-87D1-06E9AD4EFDC3}" sibTransId="{A857668B-ED24-4695-8997-5E0F5041EC0B}"/>
    <dgm:cxn modelId="{089FAA59-4392-419A-9D3D-FF52CF5F1346}" type="presOf" srcId="{A69D853B-8760-420A-966F-8E764373D08C}" destId="{796FC371-9097-48A1-AEF4-7235868CB977}" srcOrd="0" destOrd="0" presId="urn:microsoft.com/office/officeart/2005/8/layout/hProcess9"/>
    <dgm:cxn modelId="{CEA9EE97-3ADB-45FA-8E96-FF12D317021D}" srcId="{A69D853B-8760-420A-966F-8E764373D08C}" destId="{B2CCFEE2-E951-4297-8547-A6E353B8F2F2}" srcOrd="0" destOrd="0" parTransId="{051D3555-0A7E-42A8-9FB8-CD199EF011AA}" sibTransId="{C14E5A3C-D661-412B-85F6-EA10AB052266}"/>
    <dgm:cxn modelId="{1C069DB5-B775-4631-A3E4-2BD34298500B}" srcId="{A69D853B-8760-420A-966F-8E764373D08C}" destId="{255F2DC9-65EF-4969-9EE3-71CF5145E17E}" srcOrd="4" destOrd="0" parTransId="{6F316AB8-4DAF-45C5-8135-96EC07C8315F}" sibTransId="{2C8C29B7-4B3C-4E19-9B6C-5F4D59E9727B}"/>
    <dgm:cxn modelId="{048CC7BB-0A26-4988-9511-F7B312DB7C4A}" type="presOf" srcId="{B4FD99DE-CE71-4FA5-8ACA-8903ADBF20CF}" destId="{E994D216-A76F-47D4-B875-CD743423FAFF}" srcOrd="0" destOrd="0" presId="urn:microsoft.com/office/officeart/2005/8/layout/hProcess9"/>
    <dgm:cxn modelId="{D46FB7C5-E48C-4547-AA8F-2E9C6365E5DA}" type="presOf" srcId="{0D6BD2EA-ADCF-4B9F-8C68-E5D7D8949490}" destId="{1D586AAA-F994-48FF-961E-2455E19272C5}" srcOrd="0" destOrd="0" presId="urn:microsoft.com/office/officeart/2005/8/layout/hProcess9"/>
    <dgm:cxn modelId="{382DD1CD-073A-450C-8A1C-928100005BE9}" type="presOf" srcId="{25C24CC2-E661-4980-9D10-2DCB2008A939}" destId="{CDE44064-E7E4-4DA6-A385-6BAF93D46C42}" srcOrd="0" destOrd="0" presId="urn:microsoft.com/office/officeart/2005/8/layout/hProcess9"/>
    <dgm:cxn modelId="{6BB592CE-7631-42D4-9DB3-AABA12A58985}" srcId="{A69D853B-8760-420A-966F-8E764373D08C}" destId="{15BA4F98-9854-4937-9EC4-4FD51830B1D1}" srcOrd="5" destOrd="0" parTransId="{857A0BDC-8A71-426C-BA5E-79789D258E79}" sibTransId="{86419A4F-9482-4BC9-B48C-158B5E315641}"/>
    <dgm:cxn modelId="{9DCCDCCF-6496-4233-A45D-E7D271A400AF}" type="presOf" srcId="{255F2DC9-65EF-4969-9EE3-71CF5145E17E}" destId="{3310AF15-EF34-4148-A0AC-210550169028}" srcOrd="0" destOrd="0" presId="urn:microsoft.com/office/officeart/2005/8/layout/hProcess9"/>
    <dgm:cxn modelId="{DD6813E8-CC24-4C4C-B4D5-A335820D9079}" srcId="{A69D853B-8760-420A-966F-8E764373D08C}" destId="{0D6BD2EA-ADCF-4B9F-8C68-E5D7D8949490}" srcOrd="1" destOrd="0" parTransId="{24A1FBF1-B071-43E5-BEE6-5DC4ECC48AD5}" sibTransId="{6F088B06-C7AB-47A7-8D88-156F3C354E07}"/>
    <dgm:cxn modelId="{47F61BEA-F87B-4FD8-A946-BFB40EBD1060}" type="presOf" srcId="{AB3E3252-2DC7-4441-8AE6-898EF3660307}" destId="{5859331A-ECFA-4634-B57E-AE6A9ADD426C}" srcOrd="0" destOrd="0" presId="urn:microsoft.com/office/officeart/2005/8/layout/hProcess9"/>
    <dgm:cxn modelId="{FB76C5F7-99A1-4060-9099-47684A2609CC}" type="presOf" srcId="{B2CCFEE2-E951-4297-8547-A6E353B8F2F2}" destId="{FA770D60-2208-4E08-B229-CB49CDB71BF4}" srcOrd="0" destOrd="0" presId="urn:microsoft.com/office/officeart/2005/8/layout/hProcess9"/>
    <dgm:cxn modelId="{AF9866F8-C9C2-49E1-9965-98966537C141}" type="presOf" srcId="{7CB79731-487A-4072-8DB4-DD2F16BDF7B2}" destId="{0C75C706-6D9E-4B13-8880-9B8D2DCFDEA1}" srcOrd="0" destOrd="0" presId="urn:microsoft.com/office/officeart/2005/8/layout/hProcess9"/>
    <dgm:cxn modelId="{7FBF57A6-51A5-4A16-8ED1-BD0CE7917B33}" type="presParOf" srcId="{796FC371-9097-48A1-AEF4-7235868CB977}" destId="{6B9BB755-A5A3-495A-A5AE-CE3D91B255A1}" srcOrd="0" destOrd="0" presId="urn:microsoft.com/office/officeart/2005/8/layout/hProcess9"/>
    <dgm:cxn modelId="{185CA964-2F51-4E86-9D2F-4A0AFEF5968E}" type="presParOf" srcId="{796FC371-9097-48A1-AEF4-7235868CB977}" destId="{66EA2126-E52E-49DA-8174-352FB4F4174F}" srcOrd="1" destOrd="0" presId="urn:microsoft.com/office/officeart/2005/8/layout/hProcess9"/>
    <dgm:cxn modelId="{60D900C3-B052-4501-84BF-352C40F39F1D}" type="presParOf" srcId="{66EA2126-E52E-49DA-8174-352FB4F4174F}" destId="{FA770D60-2208-4E08-B229-CB49CDB71BF4}" srcOrd="0" destOrd="0" presId="urn:microsoft.com/office/officeart/2005/8/layout/hProcess9"/>
    <dgm:cxn modelId="{9EA46336-CF5C-441F-92E8-1BB51065F8F6}" type="presParOf" srcId="{66EA2126-E52E-49DA-8174-352FB4F4174F}" destId="{2136260A-55EE-496A-8F6C-3CEDCFA328CC}" srcOrd="1" destOrd="0" presId="urn:microsoft.com/office/officeart/2005/8/layout/hProcess9"/>
    <dgm:cxn modelId="{54E2CAD0-38A9-44B9-8911-C24EEE2390FC}" type="presParOf" srcId="{66EA2126-E52E-49DA-8174-352FB4F4174F}" destId="{1D586AAA-F994-48FF-961E-2455E19272C5}" srcOrd="2" destOrd="0" presId="urn:microsoft.com/office/officeart/2005/8/layout/hProcess9"/>
    <dgm:cxn modelId="{3A22F72B-9D3C-4297-ABF7-6FD51677054B}" type="presParOf" srcId="{66EA2126-E52E-49DA-8174-352FB4F4174F}" destId="{A0B481A8-FE26-4A80-BFC2-5058B7886252}" srcOrd="3" destOrd="0" presId="urn:microsoft.com/office/officeart/2005/8/layout/hProcess9"/>
    <dgm:cxn modelId="{87B819BB-E65F-4BF2-BD81-378583979348}" type="presParOf" srcId="{66EA2126-E52E-49DA-8174-352FB4F4174F}" destId="{E994D216-A76F-47D4-B875-CD743423FAFF}" srcOrd="4" destOrd="0" presId="urn:microsoft.com/office/officeart/2005/8/layout/hProcess9"/>
    <dgm:cxn modelId="{50816103-897D-4AA5-8F91-4F884FBB61AC}" type="presParOf" srcId="{66EA2126-E52E-49DA-8174-352FB4F4174F}" destId="{3E1CBB65-3B14-4843-B9A7-F62DA2F411AA}" srcOrd="5" destOrd="0" presId="urn:microsoft.com/office/officeart/2005/8/layout/hProcess9"/>
    <dgm:cxn modelId="{9B8DE6E9-0D1C-468E-B69C-6F8EB4B177A9}" type="presParOf" srcId="{66EA2126-E52E-49DA-8174-352FB4F4174F}" destId="{0C75C706-6D9E-4B13-8880-9B8D2DCFDEA1}" srcOrd="6" destOrd="0" presId="urn:microsoft.com/office/officeart/2005/8/layout/hProcess9"/>
    <dgm:cxn modelId="{DBE76BBC-132A-4917-B23C-6B2D1A022F7A}" type="presParOf" srcId="{66EA2126-E52E-49DA-8174-352FB4F4174F}" destId="{6F09EC1B-546A-4E9B-8557-B8697FE008E4}" srcOrd="7" destOrd="0" presId="urn:microsoft.com/office/officeart/2005/8/layout/hProcess9"/>
    <dgm:cxn modelId="{633A8EA7-15D1-4DB5-9001-19BDE4583A43}" type="presParOf" srcId="{66EA2126-E52E-49DA-8174-352FB4F4174F}" destId="{3310AF15-EF34-4148-A0AC-210550169028}" srcOrd="8" destOrd="0" presId="urn:microsoft.com/office/officeart/2005/8/layout/hProcess9"/>
    <dgm:cxn modelId="{B966A06B-5301-4928-91BD-208560FF7FC9}" type="presParOf" srcId="{66EA2126-E52E-49DA-8174-352FB4F4174F}" destId="{F83607DB-1D5F-4C59-A5FE-8F215E56FB8B}" srcOrd="9" destOrd="0" presId="urn:microsoft.com/office/officeart/2005/8/layout/hProcess9"/>
    <dgm:cxn modelId="{AF0D7423-A82A-43CB-B9C5-D7072FBEDC44}" type="presParOf" srcId="{66EA2126-E52E-49DA-8174-352FB4F4174F}" destId="{553A0787-10E5-4763-BD93-8A7D40DC495A}" srcOrd="10" destOrd="0" presId="urn:microsoft.com/office/officeart/2005/8/layout/hProcess9"/>
    <dgm:cxn modelId="{E3C3116D-E636-419E-A367-28C7CF167A0A}" type="presParOf" srcId="{66EA2126-E52E-49DA-8174-352FB4F4174F}" destId="{8B7AAADE-CDED-46A2-AB4D-BAB505C4D74B}" srcOrd="11" destOrd="0" presId="urn:microsoft.com/office/officeart/2005/8/layout/hProcess9"/>
    <dgm:cxn modelId="{1E30AD05-3C64-4033-A55D-F14B2663D02D}" type="presParOf" srcId="{66EA2126-E52E-49DA-8174-352FB4F4174F}" destId="{CDE44064-E7E4-4DA6-A385-6BAF93D46C42}" srcOrd="12" destOrd="0" presId="urn:microsoft.com/office/officeart/2005/8/layout/hProcess9"/>
    <dgm:cxn modelId="{420B7DB5-CA0E-4024-9FB2-9B98F57F3D2D}" type="presParOf" srcId="{66EA2126-E52E-49DA-8174-352FB4F4174F}" destId="{6F76ADA8-3EAF-4732-BB8F-A3F7E96E8C05}" srcOrd="13" destOrd="0" presId="urn:microsoft.com/office/officeart/2005/8/layout/hProcess9"/>
    <dgm:cxn modelId="{84824ED6-C649-4D24-B13B-FD8A1B7AAB6E}" type="presParOf" srcId="{66EA2126-E52E-49DA-8174-352FB4F4174F}" destId="{5859331A-ECFA-4634-B57E-AE6A9ADD426C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BB755-A5A3-495A-A5AE-CE3D91B255A1}">
      <dsp:nvSpPr>
        <dsp:cNvPr id="0" name=""/>
        <dsp:cNvSpPr/>
      </dsp:nvSpPr>
      <dsp:spPr>
        <a:xfrm>
          <a:off x="2" y="0"/>
          <a:ext cx="11447098" cy="4617089"/>
        </a:xfrm>
        <a:prstGeom prst="rightArrow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70D60-2208-4E08-B229-CB49CDB71BF4}">
      <dsp:nvSpPr>
        <dsp:cNvPr id="0" name=""/>
        <dsp:cNvSpPr/>
      </dsp:nvSpPr>
      <dsp:spPr>
        <a:xfrm>
          <a:off x="5589" y="1385126"/>
          <a:ext cx="1247555" cy="184683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成立「</a:t>
          </a:r>
          <a:r>
            <a:rPr kumimoji="0" lang="en-US" altLang="zh-TW" sz="1400" b="1" kern="1200" dirty="0" err="1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SaaS</a:t>
          </a:r>
          <a:r>
            <a:rPr kumimoji="0" lang="zh-TW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雲服務聯盟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」</a:t>
          </a:r>
        </a:p>
      </dsp:txBody>
      <dsp:txXfrm>
        <a:off x="66490" y="1446027"/>
        <a:ext cx="1125753" cy="1725033"/>
      </dsp:txXfrm>
    </dsp:sp>
    <dsp:sp modelId="{1D586AAA-F994-48FF-961E-2455E19272C5}">
      <dsp:nvSpPr>
        <dsp:cNvPr id="0" name=""/>
        <dsp:cNvSpPr/>
      </dsp:nvSpPr>
      <dsp:spPr>
        <a:xfrm>
          <a:off x="1461070" y="1385126"/>
          <a:ext cx="1247555" cy="184683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en-US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SC</a:t>
          </a:r>
        </a:p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交流</a:t>
          </a:r>
          <a:endParaRPr kumimoji="0" lang="en-US" altLang="zh-TW" sz="1400" b="1" kern="1200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說明會</a:t>
          </a:r>
        </a:p>
      </dsp:txBody>
      <dsp:txXfrm>
        <a:off x="1521971" y="1446027"/>
        <a:ext cx="1125753" cy="1725033"/>
      </dsp:txXfrm>
    </dsp:sp>
    <dsp:sp modelId="{E994D216-A76F-47D4-B875-CD743423FAFF}">
      <dsp:nvSpPr>
        <dsp:cNvPr id="0" name=""/>
        <dsp:cNvSpPr/>
      </dsp:nvSpPr>
      <dsp:spPr>
        <a:xfrm>
          <a:off x="2916552" y="1385126"/>
          <a:ext cx="1247555" cy="184683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「微服務工作小組」</a:t>
          </a:r>
          <a:endParaRPr kumimoji="0" lang="en-US" altLang="zh-TW" sz="1400" b="1" kern="1200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會議</a:t>
          </a:r>
        </a:p>
      </dsp:txBody>
      <dsp:txXfrm>
        <a:off x="2977453" y="1446027"/>
        <a:ext cx="1125753" cy="1725033"/>
      </dsp:txXfrm>
    </dsp:sp>
    <dsp:sp modelId="{0C75C706-6D9E-4B13-8880-9B8D2DCFDEA1}">
      <dsp:nvSpPr>
        <dsp:cNvPr id="0" name=""/>
        <dsp:cNvSpPr/>
      </dsp:nvSpPr>
      <dsp:spPr>
        <a:xfrm>
          <a:off x="4372033" y="1385126"/>
          <a:ext cx="1247555" cy="1846835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74625" lvl="0" indent="-174625" algn="l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en-US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•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 問卷資料彙整</a:t>
          </a:r>
          <a:endParaRPr kumimoji="0" lang="en-US" altLang="zh-TW" sz="1400" b="1" kern="1200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174625" lvl="0" indent="-174625" algn="l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en-US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•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 召開</a:t>
          </a:r>
          <a:r>
            <a:rPr kumimoji="0" lang="en-US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SC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會議</a:t>
          </a:r>
        </a:p>
      </dsp:txBody>
      <dsp:txXfrm>
        <a:off x="4432934" y="1446027"/>
        <a:ext cx="1125753" cy="1725033"/>
      </dsp:txXfrm>
    </dsp:sp>
    <dsp:sp modelId="{3310AF15-EF34-4148-A0AC-210550169028}">
      <dsp:nvSpPr>
        <dsp:cNvPr id="0" name=""/>
        <dsp:cNvSpPr/>
      </dsp:nvSpPr>
      <dsp:spPr>
        <a:xfrm>
          <a:off x="5827514" y="1385126"/>
          <a:ext cx="1247555" cy="184683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資料交換格式產業規範草案制訂 </a:t>
          </a:r>
        </a:p>
      </dsp:txBody>
      <dsp:txXfrm>
        <a:off x="5888415" y="1446027"/>
        <a:ext cx="1125753" cy="1725033"/>
      </dsp:txXfrm>
    </dsp:sp>
    <dsp:sp modelId="{553A0787-10E5-4763-BD93-8A7D40DC495A}">
      <dsp:nvSpPr>
        <dsp:cNvPr id="0" name=""/>
        <dsp:cNvSpPr/>
      </dsp:nvSpPr>
      <dsp:spPr>
        <a:xfrm>
          <a:off x="7282996" y="1385126"/>
          <a:ext cx="1247555" cy="184683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微服務</a:t>
          </a:r>
          <a:endParaRPr kumimoji="0" lang="en-US" altLang="zh-TW" sz="1400" b="1" kern="1200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對接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示範</a:t>
          </a:r>
          <a:endParaRPr kumimoji="0" lang="en-US" altLang="zh-TW" sz="1400" b="1" kern="1200" dirty="0">
            <a:solidFill>
              <a:schemeClr val="tx1"/>
            </a:solidFill>
            <a:effectLst/>
            <a:latin typeface="微軟正黑體" pitchFamily="34" charset="-120"/>
            <a:ea typeface="微軟正黑體" pitchFamily="34" charset="-120"/>
            <a:cs typeface="Times New Roman" pitchFamily="18" charset="0"/>
          </a:endParaRPr>
        </a:p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案例發表會</a:t>
          </a:r>
        </a:p>
      </dsp:txBody>
      <dsp:txXfrm>
        <a:off x="7343897" y="1446027"/>
        <a:ext cx="1125753" cy="1725033"/>
      </dsp:txXfrm>
    </dsp:sp>
    <dsp:sp modelId="{CDE44064-E7E4-4DA6-A385-6BAF93D46C42}">
      <dsp:nvSpPr>
        <dsp:cNvPr id="0" name=""/>
        <dsp:cNvSpPr/>
      </dsp:nvSpPr>
      <dsp:spPr>
        <a:xfrm>
          <a:off x="8738477" y="1385126"/>
          <a:ext cx="1247555" cy="184683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技術委員會</a:t>
          </a:r>
          <a:r>
            <a:rPr kumimoji="0" lang="en-US" altLang="zh-TW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&amp;</a:t>
          </a:r>
          <a:r>
            <a:rPr kumimoji="0" lang="zh-TW" altLang="en-US" sz="1400" b="1" kern="1200" dirty="0"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理監事會審查 </a:t>
          </a:r>
        </a:p>
      </dsp:txBody>
      <dsp:txXfrm>
        <a:off x="8799378" y="1446027"/>
        <a:ext cx="1125753" cy="1725033"/>
      </dsp:txXfrm>
    </dsp:sp>
    <dsp:sp modelId="{5859331A-ECFA-4634-B57E-AE6A9ADD426C}">
      <dsp:nvSpPr>
        <dsp:cNvPr id="0" name=""/>
        <dsp:cNvSpPr/>
      </dsp:nvSpPr>
      <dsp:spPr>
        <a:xfrm>
          <a:off x="10199548" y="1385126"/>
          <a:ext cx="1247555" cy="1846835"/>
        </a:xfrm>
        <a:prstGeom prst="roundRect">
          <a:avLst/>
        </a:prstGeom>
        <a:solidFill>
          <a:srgbClr val="FFDD7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0" lang="zh-TW" altLang="en-US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微服務規範公告</a:t>
          </a:r>
          <a:r>
            <a:rPr kumimoji="0" lang="en-US" altLang="zh-TW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&amp;</a:t>
          </a:r>
          <a:r>
            <a:rPr kumimoji="0" lang="zh-TW" altLang="en-US" sz="1400" b="1" kern="1200" dirty="0">
              <a:solidFill>
                <a:prstClr val="black"/>
              </a:solidFill>
              <a:effectLst/>
              <a:latin typeface="微軟正黑體" pitchFamily="34" charset="-120"/>
              <a:ea typeface="微軟正黑體" pitchFamily="34" charset="-120"/>
              <a:cs typeface="Times New Roman" pitchFamily="18" charset="0"/>
            </a:rPr>
            <a:t>正式上路</a:t>
          </a:r>
        </a:p>
      </dsp:txBody>
      <dsp:txXfrm>
        <a:off x="10260449" y="1446027"/>
        <a:ext cx="1125753" cy="172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54BB2-6107-4701-B0ED-AEE91DD0A60C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ED910-EF3C-4488-8041-8D18B5C652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1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9069-1FAC-48AF-B3E6-60FBE1409DA0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C46DB-D806-427C-A5CC-4F0A4B1AF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303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C46DB-D806-427C-A5CC-4F0A4B1AF5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5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C46DB-D806-427C-A5CC-4F0A4B1AF5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11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5B8A1-5361-4A86-82A0-50A384C8F637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6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46DB-D806-427C-A5CC-4F0A4B1AF5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09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Be </a:t>
            </a:r>
            <a:r>
              <a:rPr lang="zh-TW" altLang="en-US" dirty="0"/>
              <a:t>的部分加入一些名詞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地到雲通訊</a:t>
            </a:r>
            <a:r>
              <a:rPr lang="en-US" altLang="zh-TW" dirty="0"/>
              <a:t>:AMQP</a:t>
            </a:r>
            <a:r>
              <a:rPr lang="zh-TW" altLang="en-US" dirty="0"/>
              <a:t>、</a:t>
            </a:r>
            <a:r>
              <a:rPr lang="en-US" altLang="zh-TW" dirty="0"/>
              <a:t>MQTT</a:t>
            </a:r>
            <a:r>
              <a:rPr lang="zh-TW" altLang="en-US" dirty="0"/>
              <a:t>、</a:t>
            </a:r>
            <a:r>
              <a:rPr lang="en-US" altLang="zh-TW" dirty="0"/>
              <a:t>HTTP</a:t>
            </a:r>
            <a:r>
              <a:rPr lang="zh-TW" altLang="en-US" dirty="0"/>
              <a:t>、</a:t>
            </a:r>
            <a:r>
              <a:rPr lang="en-US" altLang="zh-TW" dirty="0"/>
              <a:t>Other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機台端部分補上一些通訊協定模式</a:t>
            </a:r>
            <a:r>
              <a:rPr lang="en-US" altLang="zh-TW" dirty="0"/>
              <a:t>(TCP/IP</a:t>
            </a:r>
            <a:r>
              <a:rPr lang="zh-TW" altLang="en-US" dirty="0"/>
              <a:t>、</a:t>
            </a:r>
            <a:r>
              <a:rPr lang="en-US" altLang="zh-TW" dirty="0"/>
              <a:t>OPC UA</a:t>
            </a:r>
            <a:r>
              <a:rPr lang="zh-TW" altLang="en-US" dirty="0"/>
              <a:t>、</a:t>
            </a:r>
            <a:r>
              <a:rPr lang="en-US" altLang="zh-TW" dirty="0"/>
              <a:t>MT Connect</a:t>
            </a:r>
            <a:r>
              <a:rPr lang="zh-TW" altLang="en-US" dirty="0"/>
              <a:t>、</a:t>
            </a:r>
            <a:r>
              <a:rPr lang="en-US" altLang="zh-TW" dirty="0" err="1"/>
              <a:t>Umati</a:t>
            </a:r>
            <a:r>
              <a:rPr lang="en-US" altLang="zh-TW" dirty="0"/>
              <a:t>) </a:t>
            </a:r>
            <a:r>
              <a:rPr lang="zh-TW" altLang="en-US" dirty="0"/>
              <a:t>呈現地到雲的通訊完整性，其實這一端也要作產業規範</a:t>
            </a:r>
            <a:r>
              <a:rPr lang="en-US" altLang="zh-TW" dirty="0"/>
              <a:t>(</a:t>
            </a:r>
            <a:r>
              <a:rPr lang="zh-TW" altLang="en-US" dirty="0"/>
              <a:t>設備製造商出機的通訊規範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46DB-D806-427C-A5CC-4F0A4B1AF5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21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C2339-3C4C-46EA-BEBB-431FF1866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407952-F6C1-4939-A858-484ED6054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97E0C1-1462-4788-BCA5-AD761CB7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9B7905-EDF8-4BEB-9C0C-D48B4338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247615-E5AF-4AE5-AC32-3A1890EB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7669" y="6348837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83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7CEE0-8FED-43F9-B706-ABEB21AE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12951B-9484-4419-8C01-3C38D89E2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DDF420-A541-45DA-9CFE-B5E4C9A81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47172F-5ABC-496C-90BE-1B010B38C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822B9-7BB6-41C8-A22B-2C7F9FB5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D485B6-1AB9-4A0B-85EF-330D40F7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6722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38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7A013-68C0-4B47-8E8B-AB031E03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F3D95E-D3AA-49F4-BD71-F1E3EADE6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9B45B7-F19E-4E78-B105-2A363B61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5A5D96-72EB-411B-AAA4-5EC7B352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515AC9-3616-460F-AEB9-94EA6EBE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7669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86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ECE25D2-30BC-49E4-935A-6A52163AA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BE989A-CF9B-46F1-9504-308667636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C364E7-DA76-440B-AD16-E8822A34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D197BC-0DD6-4678-AD15-5DDCE2B6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9A8FE-4236-4D7D-B9A0-33913652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0508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430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BF63CBFF-5C1E-49A1-A8E2-47B3824469B9}"/>
              </a:ext>
            </a:extLst>
          </p:cNvPr>
          <p:cNvSpPr/>
          <p:nvPr userDrawn="1"/>
        </p:nvSpPr>
        <p:spPr>
          <a:xfrm>
            <a:off x="0" y="6262764"/>
            <a:ext cx="859354" cy="595237"/>
          </a:xfrm>
          <a:custGeom>
            <a:avLst/>
            <a:gdLst>
              <a:gd name="connsiteX0" fmla="*/ 0 w 859354"/>
              <a:gd name="connsiteY0" fmla="*/ 0 h 595237"/>
              <a:gd name="connsiteX1" fmla="*/ 41389 w 859354"/>
              <a:gd name="connsiteY1" fmla="*/ 830 h 595237"/>
              <a:gd name="connsiteX2" fmla="*/ 288834 w 859354"/>
              <a:gd name="connsiteY2" fmla="*/ 168460 h 595237"/>
              <a:gd name="connsiteX3" fmla="*/ 527514 w 859354"/>
              <a:gd name="connsiteY3" fmla="*/ 201333 h 595237"/>
              <a:gd name="connsiteX4" fmla="*/ 637271 w 859354"/>
              <a:gd name="connsiteY4" fmla="*/ 412405 h 595237"/>
              <a:gd name="connsiteX5" fmla="*/ 654692 w 859354"/>
              <a:gd name="connsiteY5" fmla="*/ 412405 h 595237"/>
              <a:gd name="connsiteX6" fmla="*/ 857822 w 859354"/>
              <a:gd name="connsiteY6" fmla="*/ 579967 h 595237"/>
              <a:gd name="connsiteX7" fmla="*/ 859354 w 859354"/>
              <a:gd name="connsiteY7" fmla="*/ 595237 h 595237"/>
              <a:gd name="connsiteX8" fmla="*/ 258669 w 859354"/>
              <a:gd name="connsiteY8" fmla="*/ 595237 h 595237"/>
              <a:gd name="connsiteX9" fmla="*/ 258669 w 859354"/>
              <a:gd name="connsiteY9" fmla="*/ 594349 h 595237"/>
              <a:gd name="connsiteX10" fmla="*/ 378444 w 859354"/>
              <a:gd name="connsiteY10" fmla="*/ 517880 h 595237"/>
              <a:gd name="connsiteX11" fmla="*/ 363588 w 859354"/>
              <a:gd name="connsiteY11" fmla="*/ 380949 h 595237"/>
              <a:gd name="connsiteX12" fmla="*/ 267882 w 859354"/>
              <a:gd name="connsiteY12" fmla="*/ 328558 h 595237"/>
              <a:gd name="connsiteX13" fmla="*/ 267881 w 859354"/>
              <a:gd name="connsiteY13" fmla="*/ 328558 h 595237"/>
              <a:gd name="connsiteX14" fmla="*/ 267881 w 859354"/>
              <a:gd name="connsiteY14" fmla="*/ 328558 h 595237"/>
              <a:gd name="connsiteX15" fmla="*/ 229887 w 859354"/>
              <a:gd name="connsiteY15" fmla="*/ 329378 h 595237"/>
              <a:gd name="connsiteX16" fmla="*/ 229887 w 859354"/>
              <a:gd name="connsiteY16" fmla="*/ 327599 h 595237"/>
              <a:gd name="connsiteX17" fmla="*/ 101756 w 859354"/>
              <a:gd name="connsiteY17" fmla="*/ 172885 h 595237"/>
              <a:gd name="connsiteX18" fmla="*/ 46076 w 859354"/>
              <a:gd name="connsiteY18" fmla="*/ 169425 h 595237"/>
              <a:gd name="connsiteX19" fmla="*/ 46076 w 859354"/>
              <a:gd name="connsiteY19" fmla="*/ 169425 h 595237"/>
              <a:gd name="connsiteX20" fmla="*/ 46075 w 859354"/>
              <a:gd name="connsiteY20" fmla="*/ 169425 h 595237"/>
              <a:gd name="connsiteX21" fmla="*/ 0 w 859354"/>
              <a:gd name="connsiteY21" fmla="*/ 181482 h 595237"/>
              <a:gd name="connsiteX22" fmla="*/ 0 w 859354"/>
              <a:gd name="connsiteY22" fmla="*/ 0 h 59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59354" h="595237">
                <a:moveTo>
                  <a:pt x="0" y="0"/>
                </a:moveTo>
                <a:lnTo>
                  <a:pt x="41389" y="830"/>
                </a:lnTo>
                <a:cubicBezTo>
                  <a:pt x="144450" y="11454"/>
                  <a:pt x="239182" y="72440"/>
                  <a:pt x="288834" y="168460"/>
                </a:cubicBezTo>
                <a:cubicBezTo>
                  <a:pt x="368975" y="140778"/>
                  <a:pt x="457826" y="152890"/>
                  <a:pt x="527514" y="201333"/>
                </a:cubicBezTo>
                <a:cubicBezTo>
                  <a:pt x="595460" y="249776"/>
                  <a:pt x="637271" y="327629"/>
                  <a:pt x="637271" y="412405"/>
                </a:cubicBezTo>
                <a:cubicBezTo>
                  <a:pt x="642498" y="412405"/>
                  <a:pt x="649467" y="412405"/>
                  <a:pt x="654692" y="412405"/>
                </a:cubicBezTo>
                <a:cubicBezTo>
                  <a:pt x="755306" y="412405"/>
                  <a:pt x="838576" y="485258"/>
                  <a:pt x="857822" y="579967"/>
                </a:cubicBezTo>
                <a:lnTo>
                  <a:pt x="859354" y="595237"/>
                </a:lnTo>
                <a:lnTo>
                  <a:pt x="258669" y="595237"/>
                </a:lnTo>
                <a:lnTo>
                  <a:pt x="258669" y="594349"/>
                </a:lnTo>
                <a:cubicBezTo>
                  <a:pt x="309736" y="591681"/>
                  <a:pt x="356160" y="562339"/>
                  <a:pt x="378444" y="517880"/>
                </a:cubicBezTo>
                <a:cubicBezTo>
                  <a:pt x="399798" y="473422"/>
                  <a:pt x="394227" y="420961"/>
                  <a:pt x="363588" y="380949"/>
                </a:cubicBezTo>
                <a:cubicBezTo>
                  <a:pt x="339912" y="351607"/>
                  <a:pt x="305268" y="332767"/>
                  <a:pt x="267882" y="328558"/>
                </a:cubicBezTo>
                <a:lnTo>
                  <a:pt x="267881" y="328558"/>
                </a:lnTo>
                <a:lnTo>
                  <a:pt x="267881" y="328558"/>
                </a:lnTo>
                <a:lnTo>
                  <a:pt x="229887" y="329378"/>
                </a:lnTo>
                <a:lnTo>
                  <a:pt x="229887" y="327599"/>
                </a:lnTo>
                <a:cubicBezTo>
                  <a:pt x="229887" y="253798"/>
                  <a:pt x="176035" y="189779"/>
                  <a:pt x="101756" y="172885"/>
                </a:cubicBezTo>
                <a:cubicBezTo>
                  <a:pt x="83187" y="168661"/>
                  <a:pt x="64385" y="167605"/>
                  <a:pt x="46076" y="169425"/>
                </a:cubicBezTo>
                <a:lnTo>
                  <a:pt x="46076" y="169425"/>
                </a:lnTo>
                <a:lnTo>
                  <a:pt x="46075" y="169425"/>
                </a:lnTo>
                <a:lnTo>
                  <a:pt x="0" y="1814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50000"/>
                </a:schemeClr>
              </a:gs>
              <a:gs pos="100000">
                <a:srgbClr val="00B0F0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8219FA3-1748-4591-AFB3-FAA1499F825A}"/>
              </a:ext>
            </a:extLst>
          </p:cNvPr>
          <p:cNvGrpSpPr/>
          <p:nvPr userDrawn="1"/>
        </p:nvGrpSpPr>
        <p:grpSpPr>
          <a:xfrm>
            <a:off x="869156" y="1009089"/>
            <a:ext cx="10004425" cy="108000"/>
            <a:chOff x="894556" y="1021789"/>
            <a:chExt cx="10004425" cy="137963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D0B81764-2827-47B3-A45B-C86BE2937149}"/>
                </a:ext>
              </a:extLst>
            </p:cNvPr>
            <p:cNvSpPr/>
            <p:nvPr userDrawn="1"/>
          </p:nvSpPr>
          <p:spPr>
            <a:xfrm>
              <a:off x="894556" y="1021790"/>
              <a:ext cx="9354344" cy="1379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D584A81-5DC9-4BA3-8BF5-F959168CC6A6}"/>
                </a:ext>
              </a:extLst>
            </p:cNvPr>
            <p:cNvSpPr/>
            <p:nvPr userDrawn="1"/>
          </p:nvSpPr>
          <p:spPr>
            <a:xfrm>
              <a:off x="10308867" y="1021790"/>
              <a:ext cx="361514" cy="1379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36A1BB0-1F84-4E3B-83E8-C30808BC6344}"/>
                </a:ext>
              </a:extLst>
            </p:cNvPr>
            <p:cNvSpPr/>
            <p:nvPr userDrawn="1"/>
          </p:nvSpPr>
          <p:spPr>
            <a:xfrm>
              <a:off x="10754160" y="1021789"/>
              <a:ext cx="144821" cy="1379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TW" altLang="en-US"/>
            </a:p>
          </p:txBody>
        </p:sp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5FD16AE5-DCE8-4184-8787-BF3EEC442885}"/>
              </a:ext>
            </a:extLst>
          </p:cNvPr>
          <p:cNvSpPr/>
          <p:nvPr userDrawn="1"/>
        </p:nvSpPr>
        <p:spPr>
          <a:xfrm>
            <a:off x="304006" y="6346825"/>
            <a:ext cx="330200" cy="33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 dirty="0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C33EC1F8-A007-4C77-A413-F7D2A14FAA77}"/>
              </a:ext>
            </a:extLst>
          </p:cNvPr>
          <p:cNvSpPr/>
          <p:nvPr userDrawn="1"/>
        </p:nvSpPr>
        <p:spPr>
          <a:xfrm>
            <a:off x="0" y="6432188"/>
            <a:ext cx="391262" cy="425812"/>
          </a:xfrm>
          <a:custGeom>
            <a:avLst/>
            <a:gdLst>
              <a:gd name="connsiteX0" fmla="*/ 46075 w 391262"/>
              <a:gd name="connsiteY0" fmla="*/ 0 h 425812"/>
              <a:gd name="connsiteX1" fmla="*/ 101754 w 391262"/>
              <a:gd name="connsiteY1" fmla="*/ 3460 h 425812"/>
              <a:gd name="connsiteX2" fmla="*/ 229885 w 391262"/>
              <a:gd name="connsiteY2" fmla="*/ 158174 h 425812"/>
              <a:gd name="connsiteX3" fmla="*/ 229885 w 391262"/>
              <a:gd name="connsiteY3" fmla="*/ 159953 h 425812"/>
              <a:gd name="connsiteX4" fmla="*/ 229886 w 391262"/>
              <a:gd name="connsiteY4" fmla="*/ 159953 h 425812"/>
              <a:gd name="connsiteX5" fmla="*/ 229886 w 391262"/>
              <a:gd name="connsiteY5" fmla="*/ 159953 h 425812"/>
              <a:gd name="connsiteX6" fmla="*/ 267880 w 391262"/>
              <a:gd name="connsiteY6" fmla="*/ 159133 h 425812"/>
              <a:gd name="connsiteX7" fmla="*/ 304047 w 391262"/>
              <a:gd name="connsiteY7" fmla="*/ 168066 h 425812"/>
              <a:gd name="connsiteX8" fmla="*/ 363586 w 391262"/>
              <a:gd name="connsiteY8" fmla="*/ 211524 h 425812"/>
              <a:gd name="connsiteX9" fmla="*/ 378442 w 391262"/>
              <a:gd name="connsiteY9" fmla="*/ 348455 h 425812"/>
              <a:gd name="connsiteX10" fmla="*/ 258667 w 391262"/>
              <a:gd name="connsiteY10" fmla="*/ 424924 h 425812"/>
              <a:gd name="connsiteX11" fmla="*/ 258667 w 391262"/>
              <a:gd name="connsiteY11" fmla="*/ 425812 h 425812"/>
              <a:gd name="connsiteX12" fmla="*/ 0 w 391262"/>
              <a:gd name="connsiteY12" fmla="*/ 425812 h 425812"/>
              <a:gd name="connsiteX13" fmla="*/ 0 w 391262"/>
              <a:gd name="connsiteY13" fmla="*/ 12057 h 425812"/>
              <a:gd name="connsiteX14" fmla="*/ 46075 w 391262"/>
              <a:gd name="connsiteY14" fmla="*/ 0 h 42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1262" h="425812">
                <a:moveTo>
                  <a:pt x="46075" y="0"/>
                </a:moveTo>
                <a:lnTo>
                  <a:pt x="101754" y="3460"/>
                </a:lnTo>
                <a:cubicBezTo>
                  <a:pt x="176033" y="20354"/>
                  <a:pt x="229885" y="84373"/>
                  <a:pt x="229885" y="158174"/>
                </a:cubicBezTo>
                <a:cubicBezTo>
                  <a:pt x="229885" y="158174"/>
                  <a:pt x="229885" y="159063"/>
                  <a:pt x="229885" y="159953"/>
                </a:cubicBezTo>
                <a:lnTo>
                  <a:pt x="229886" y="159953"/>
                </a:lnTo>
                <a:lnTo>
                  <a:pt x="229886" y="159953"/>
                </a:lnTo>
                <a:lnTo>
                  <a:pt x="267880" y="159133"/>
                </a:lnTo>
                <a:lnTo>
                  <a:pt x="304047" y="168066"/>
                </a:lnTo>
                <a:cubicBezTo>
                  <a:pt x="327143" y="177069"/>
                  <a:pt x="347802" y="191962"/>
                  <a:pt x="363586" y="211524"/>
                </a:cubicBezTo>
                <a:cubicBezTo>
                  <a:pt x="394225" y="251536"/>
                  <a:pt x="399796" y="303997"/>
                  <a:pt x="378442" y="348455"/>
                </a:cubicBezTo>
                <a:cubicBezTo>
                  <a:pt x="356158" y="392914"/>
                  <a:pt x="309734" y="422256"/>
                  <a:pt x="258667" y="424924"/>
                </a:cubicBezTo>
                <a:lnTo>
                  <a:pt x="258667" y="425812"/>
                </a:lnTo>
                <a:lnTo>
                  <a:pt x="0" y="425812"/>
                </a:lnTo>
                <a:lnTo>
                  <a:pt x="0" y="12057"/>
                </a:lnTo>
                <a:lnTo>
                  <a:pt x="46075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rgbClr val="00B0F0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B4AB03DD-B138-4426-AA55-37A3D9979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180480" y="6329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67686394-A506-4F44-853A-923C96A6A0B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382222" y="6404379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/13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0439-CB2E-445F-B637-9FE6061E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B875D-DA03-4516-B815-11F5F276A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34EACF-5744-41A6-A87D-BDCCAFEA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F67CA8-FE92-4AA1-B337-4F6C3E69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BDE001-D70D-457E-AB18-A8B7C825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6722" y="6348837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00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F0B06-4931-4D4F-BB34-A23687EF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0733F-C981-448D-B857-8152B0585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AF2237-5520-4B50-A18A-CE6304AC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F53E1F-CE22-45A1-ADF0-2274CC9F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01495-A36D-4588-8E2B-44348E77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7141" y="6356349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6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9CF33-7118-47AD-8B17-A0A58EEF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5EEC7-4AF3-4BC1-96D4-881D39535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97EBE4-D1AA-4FB5-A6AB-EC3C2BFE4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B85BAA-64B9-4F45-B3FB-968CD81D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970D9C-D9E2-49E7-B3DD-01C3EF29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333510-0A57-4F5E-BEE4-537EBA52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6600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4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75236-DFDA-496D-898E-1A2E17A1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603D3C-FE34-4D44-9482-46E1D9184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90E0E8-126A-4EA5-B119-B5CF2656E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DE6E1C-6003-449F-98A3-AF336CC0C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887D42F-4BDF-4576-A92F-B633B89BF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4ECC3D1-B1F5-4460-BFDD-7F07CC22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1D9E26-5C5E-4EA8-A7D2-8BA4A716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8AB82C-B2A2-4392-A9C1-71C480AA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4689" y="6356349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48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9AAEE1-E80D-4215-AE8E-2F1E220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997CDD3-DD04-4148-9B45-8C80F12B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C0723C-32CB-4EA7-BC7A-D8014BA3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ADA980-6BD7-493C-AA38-0E9E4911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0508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71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101479-FA8B-4624-B220-D1F12136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2DD68C-72E6-4703-BDAB-E9A8EA49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8C2E3E-CBED-4BB2-9636-54319E08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7669" y="6356350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1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101479-FA8B-4624-B220-D1F12136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2DD68C-72E6-4703-BDAB-E9A8EA49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8C2E3E-CBED-4BB2-9636-54319E08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7669" y="6356349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B435BD-ADFD-45E9-9374-256BDF3B7E92}"/>
              </a:ext>
            </a:extLst>
          </p:cNvPr>
          <p:cNvSpPr/>
          <p:nvPr userDrawn="1"/>
        </p:nvSpPr>
        <p:spPr>
          <a:xfrm>
            <a:off x="10161070" y="86626"/>
            <a:ext cx="2030930" cy="1376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51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DD3BA-851A-4D9F-BDDF-CF5BA34C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3B466-FBA3-4614-8F44-EFCC16E0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075C75-8FDE-4CE7-9D01-440134B83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EEA38A-BA10-42FA-AABB-DE5D68C7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F14305-F196-4D42-9577-C02C7DB4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39362-2A74-4D56-9FA7-374B854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72901" y="6347411"/>
            <a:ext cx="2743200" cy="365125"/>
          </a:xfrm>
        </p:spPr>
        <p:txBody>
          <a:bodyPr/>
          <a:lstStyle/>
          <a:p>
            <a:fld id="{67686394-A506-4F44-853A-923C96A6A0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66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56184D-74BF-4BC9-AED2-F7285043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2785DD-F2EE-42D9-8224-4B28BB174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109D8B-9E2B-40DC-8E93-7B299C13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099CC7-DB54-4A5B-A8C3-7FAE4EF67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/17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AD036-33B4-4F1E-9C92-4D04BA3F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12725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86394-A506-4F44-853A-923C96A6A0BF}" type="slidenum">
              <a:rPr lang="zh-TW" altLang="en-US" smtClean="0"/>
              <a:t>‹#›</a:t>
            </a:fld>
            <a:r>
              <a:rPr lang="en-US" altLang="zh-TW" dirty="0"/>
              <a:t>/17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57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8B6062F-00F5-4446-ABB5-4A46C2D4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7A886460-F558-4A88-A9AA-5D967723A08D}"/>
              </a:ext>
            </a:extLst>
          </p:cNvPr>
          <p:cNvGrpSpPr/>
          <p:nvPr/>
        </p:nvGrpSpPr>
        <p:grpSpPr>
          <a:xfrm>
            <a:off x="1230199" y="788574"/>
            <a:ext cx="9994900" cy="3149605"/>
            <a:chOff x="1210360" y="1044569"/>
            <a:chExt cx="9994900" cy="3149605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45506709-E5B3-4E16-8F1B-D154D06D7ED8}"/>
                </a:ext>
              </a:extLst>
            </p:cNvPr>
            <p:cNvSpPr/>
            <p:nvPr/>
          </p:nvSpPr>
          <p:spPr>
            <a:xfrm>
              <a:off x="1210360" y="1044569"/>
              <a:ext cx="9994900" cy="3149605"/>
            </a:xfrm>
            <a:prstGeom prst="roundRect">
              <a:avLst>
                <a:gd name="adj" fmla="val 6048"/>
              </a:avLst>
            </a:prstGeom>
            <a:solidFill>
              <a:schemeClr val="tx1">
                <a:alpha val="46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5E7C0D4D-1512-49D7-B7A1-36DE73E6D41F}"/>
                </a:ext>
              </a:extLst>
            </p:cNvPr>
            <p:cNvSpPr/>
            <p:nvPr/>
          </p:nvSpPr>
          <p:spPr>
            <a:xfrm>
              <a:off x="1329538" y="1310926"/>
              <a:ext cx="9875722" cy="2635939"/>
            </a:xfrm>
            <a:prstGeom prst="roundRect">
              <a:avLst/>
            </a:prstGeom>
            <a:noFill/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ts val="7900"/>
                </a:lnSpc>
                <a:spcBef>
                  <a:spcPts val="3000"/>
                </a:spcBef>
              </a:pPr>
              <a:r>
                <a:rPr lang="en-US" altLang="zh-TW" sz="5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SaaS</a:t>
              </a:r>
              <a:r>
                <a:rPr lang="zh-TW" altLang="en-US" sz="5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微服務產業合作說明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27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五、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SaaS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雲服務聯盟任務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71F0C21-7B5C-4E25-BEB0-B8B1EF3E1D2A}"/>
              </a:ext>
            </a:extLst>
          </p:cNvPr>
          <p:cNvSpPr/>
          <p:nvPr/>
        </p:nvSpPr>
        <p:spPr>
          <a:xfrm>
            <a:off x="5930316" y="3444833"/>
            <a:ext cx="4543569" cy="1133887"/>
          </a:xfrm>
          <a:prstGeom prst="rect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71FB925-C879-4F5C-8120-64901042D367}"/>
              </a:ext>
            </a:extLst>
          </p:cNvPr>
          <p:cNvSpPr txBox="1"/>
          <p:nvPr/>
        </p:nvSpPr>
        <p:spPr>
          <a:xfrm>
            <a:off x="9343071" y="3478083"/>
            <a:ext cx="1236028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1100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雲服務聯盟   任務</a:t>
            </a: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416040FC-B03B-4A07-85EB-80A9EAB2A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4" b="17068"/>
          <a:stretch/>
        </p:blipFill>
        <p:spPr>
          <a:xfrm>
            <a:off x="1110470" y="1589589"/>
            <a:ext cx="4292782" cy="1842296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770E952A-7AC6-4970-8572-7511779BC867}"/>
              </a:ext>
            </a:extLst>
          </p:cNvPr>
          <p:cNvSpPr/>
          <p:nvPr/>
        </p:nvSpPr>
        <p:spPr>
          <a:xfrm>
            <a:off x="3454000" y="5526557"/>
            <a:ext cx="1903004" cy="1017083"/>
          </a:xfrm>
          <a:prstGeom prst="rect">
            <a:avLst/>
          </a:prstGeom>
          <a:solidFill>
            <a:schemeClr val="bg1"/>
          </a:solidFill>
          <a:ln w="28575"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7C78F2A-A9BC-4936-8861-2CD479F58EB5}"/>
              </a:ext>
            </a:extLst>
          </p:cNvPr>
          <p:cNvSpPr/>
          <p:nvPr/>
        </p:nvSpPr>
        <p:spPr>
          <a:xfrm>
            <a:off x="1225020" y="5526557"/>
            <a:ext cx="1910289" cy="101708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pic>
        <p:nvPicPr>
          <p:cNvPr id="83" name="Picture 8" descr="「cnc ICON」的圖片搜尋結果">
            <a:extLst>
              <a:ext uri="{FF2B5EF4-FFF2-40B4-BE49-F238E27FC236}">
                <a16:creationId xmlns:a16="http://schemas.microsoft.com/office/drawing/2014/main" id="{D474563F-F83A-4550-B81A-A9DD003F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4EB3CF">
                <a:shade val="45000"/>
                <a:satMod val="135000"/>
              </a:srgb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85170" y="5642805"/>
            <a:ext cx="724246" cy="705205"/>
          </a:xfrm>
          <a:prstGeom prst="rect">
            <a:avLst/>
          </a:prstGeom>
          <a:noFill/>
        </p:spPr>
      </p:pic>
      <p:sp>
        <p:nvSpPr>
          <p:cNvPr id="84" name="圓角矩形 84">
            <a:extLst>
              <a:ext uri="{FF2B5EF4-FFF2-40B4-BE49-F238E27FC236}">
                <a16:creationId xmlns:a16="http://schemas.microsoft.com/office/drawing/2014/main" id="{BB7CC21D-01EB-4380-8273-66F741C779B4}"/>
              </a:ext>
            </a:extLst>
          </p:cNvPr>
          <p:cNvSpPr/>
          <p:nvPr/>
        </p:nvSpPr>
        <p:spPr>
          <a:xfrm>
            <a:off x="1185612" y="1232791"/>
            <a:ext cx="958840" cy="4055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As Is</a:t>
            </a:r>
            <a:endParaRPr lang="zh-TW" altLang="en-US" sz="20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613FB875-2481-44E2-BD3C-65AE9A56B51A}"/>
              </a:ext>
            </a:extLst>
          </p:cNvPr>
          <p:cNvSpPr txBox="1"/>
          <p:nvPr/>
        </p:nvSpPr>
        <p:spPr>
          <a:xfrm>
            <a:off x="1444262" y="6200337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52FA006-9463-44BF-BF30-C5CD416A68D4}"/>
              </a:ext>
            </a:extLst>
          </p:cNvPr>
          <p:cNvSpPr txBox="1"/>
          <p:nvPr/>
        </p:nvSpPr>
        <p:spPr>
          <a:xfrm>
            <a:off x="3677738" y="619789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7" name="圖片 179">
            <a:extLst>
              <a:ext uri="{FF2B5EF4-FFF2-40B4-BE49-F238E27FC236}">
                <a16:creationId xmlns:a16="http://schemas.microsoft.com/office/drawing/2014/main" id="{7974E7EE-354F-4435-81CA-F6A7F98BC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0" y="5788918"/>
            <a:ext cx="581633" cy="4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BFF88A44-DA7F-4C4D-A0DC-9174B9FA0AD5}"/>
              </a:ext>
            </a:extLst>
          </p:cNvPr>
          <p:cNvSpPr/>
          <p:nvPr/>
        </p:nvSpPr>
        <p:spPr>
          <a:xfrm>
            <a:off x="2263819" y="6197892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9" name="Picture 3">
            <a:extLst>
              <a:ext uri="{FF2B5EF4-FFF2-40B4-BE49-F238E27FC236}">
                <a16:creationId xmlns:a16="http://schemas.microsoft.com/office/drawing/2014/main" id="{BD537532-9C07-49F8-8D85-0CD746F3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78" y="5746827"/>
            <a:ext cx="586069" cy="49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A1DB29-4DCA-4FE9-893E-76AE0F04B9F2}"/>
              </a:ext>
            </a:extLst>
          </p:cNvPr>
          <p:cNvSpPr txBox="1"/>
          <p:nvPr/>
        </p:nvSpPr>
        <p:spPr>
          <a:xfrm>
            <a:off x="4513644" y="619596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1" name="圖片 90">
            <a:extLst>
              <a:ext uri="{FF2B5EF4-FFF2-40B4-BE49-F238E27FC236}">
                <a16:creationId xmlns:a16="http://schemas.microsoft.com/office/drawing/2014/main" id="{F48616DB-9F97-4AEA-88B9-9393E2986B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18" y="5709245"/>
            <a:ext cx="585572" cy="585572"/>
          </a:xfrm>
          <a:prstGeom prst="rect">
            <a:avLst/>
          </a:prstGeom>
        </p:spPr>
      </p:pic>
      <p:sp>
        <p:nvSpPr>
          <p:cNvPr id="92" name="文字方塊 91">
            <a:extLst>
              <a:ext uri="{FF2B5EF4-FFF2-40B4-BE49-F238E27FC236}">
                <a16:creationId xmlns:a16="http://schemas.microsoft.com/office/drawing/2014/main" id="{31C24719-FF8A-4B3F-A71D-15BDB6EE9579}"/>
              </a:ext>
            </a:extLst>
          </p:cNvPr>
          <p:cNvSpPr txBox="1"/>
          <p:nvPr/>
        </p:nvSpPr>
        <p:spPr>
          <a:xfrm>
            <a:off x="2679684" y="549820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D09E98A-BC29-4E02-9145-4F12E2246D80}"/>
              </a:ext>
            </a:extLst>
          </p:cNvPr>
          <p:cNvSpPr txBox="1"/>
          <p:nvPr/>
        </p:nvSpPr>
        <p:spPr>
          <a:xfrm>
            <a:off x="4915924" y="5491049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CDCCC9-2EBC-44FD-9367-DA13E494BFD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94546" y="3479132"/>
            <a:ext cx="0" cy="1414412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pic>
        <p:nvPicPr>
          <p:cNvPr id="95" name="Picture 3">
            <a:extLst>
              <a:ext uri="{FF2B5EF4-FFF2-40B4-BE49-F238E27FC236}">
                <a16:creationId xmlns:a16="http://schemas.microsoft.com/office/drawing/2014/main" id="{2CEAD7C8-D53F-46D1-804C-F4E92DC8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8" y="5598465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>
            <a:extLst>
              <a:ext uri="{FF2B5EF4-FFF2-40B4-BE49-F238E27FC236}">
                <a16:creationId xmlns:a16="http://schemas.microsoft.com/office/drawing/2014/main" id="{F74EF52A-3114-4399-B205-8EE9520A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66" y="5565296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圖片 96">
            <a:extLst>
              <a:ext uri="{FF2B5EF4-FFF2-40B4-BE49-F238E27FC236}">
                <a16:creationId xmlns:a16="http://schemas.microsoft.com/office/drawing/2014/main" id="{C89757A4-3EAE-448E-9EBF-30AEE232B9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30" y="5350331"/>
            <a:ext cx="367178" cy="367178"/>
          </a:xfrm>
          <a:prstGeom prst="rect">
            <a:avLst/>
          </a:prstGeom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AF5A7681-9B40-4EE6-BD6C-A7554863A4F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5" y="5369317"/>
            <a:ext cx="371183" cy="371183"/>
          </a:xfrm>
          <a:prstGeom prst="rect">
            <a:avLst/>
          </a:prstGeom>
        </p:spPr>
      </p:pic>
      <p:pic>
        <p:nvPicPr>
          <p:cNvPr id="99" name="Picture 3">
            <a:extLst>
              <a:ext uri="{FF2B5EF4-FFF2-40B4-BE49-F238E27FC236}">
                <a16:creationId xmlns:a16="http://schemas.microsoft.com/office/drawing/2014/main" id="{006DA8A9-8B3F-4BBB-9B1F-F4A39129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54" y="5593787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>
            <a:extLst>
              <a:ext uri="{FF2B5EF4-FFF2-40B4-BE49-F238E27FC236}">
                <a16:creationId xmlns:a16="http://schemas.microsoft.com/office/drawing/2014/main" id="{FD2CAEAA-DDC1-4A84-A7B7-969AF2A9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68" y="5564446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47E2438-D951-4A16-A037-D2A87A6326B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89848" y="3507297"/>
            <a:ext cx="174878" cy="1388172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5E802B4-F849-4298-AF2F-30BB158DB9E9}"/>
              </a:ext>
            </a:extLst>
          </p:cNvPr>
          <p:cNvSpPr txBox="1"/>
          <p:nvPr/>
        </p:nvSpPr>
        <p:spPr>
          <a:xfrm>
            <a:off x="1339131" y="4725709"/>
            <a:ext cx="91082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1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290E5270-26B1-4052-BF67-516EC70C83CF}"/>
              </a:ext>
            </a:extLst>
          </p:cNvPr>
          <p:cNvSpPr txBox="1"/>
          <p:nvPr/>
        </p:nvSpPr>
        <p:spPr>
          <a:xfrm>
            <a:off x="2340044" y="4727633"/>
            <a:ext cx="89960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2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17EF538-97B7-4453-AB6A-BC83BFEFDA7B}"/>
              </a:ext>
            </a:extLst>
          </p:cNvPr>
          <p:cNvSpPr/>
          <p:nvPr/>
        </p:nvSpPr>
        <p:spPr>
          <a:xfrm>
            <a:off x="1763750" y="1622547"/>
            <a:ext cx="3280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業者各自開發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項目</a:t>
            </a:r>
            <a:endParaRPr lang="en-US" altLang="zh-TW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只能與相對應資料格式相容</a:t>
            </a:r>
            <a:endParaRPr lang="en-US" altLang="zh-TW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系統間資訊無法交換</a:t>
            </a:r>
          </a:p>
        </p:txBody>
      </p:sp>
      <p:pic>
        <p:nvPicPr>
          <p:cNvPr id="105" name="Picture 3">
            <a:extLst>
              <a:ext uri="{FF2B5EF4-FFF2-40B4-BE49-F238E27FC236}">
                <a16:creationId xmlns:a16="http://schemas.microsoft.com/office/drawing/2014/main" id="{06A5BC31-A885-4198-8120-BB91901A8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51"/>
          <a:stretch/>
        </p:blipFill>
        <p:spPr bwMode="auto">
          <a:xfrm>
            <a:off x="1433024" y="2551054"/>
            <a:ext cx="1187684" cy="83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3">
            <a:extLst>
              <a:ext uri="{FF2B5EF4-FFF2-40B4-BE49-F238E27FC236}">
                <a16:creationId xmlns:a16="http://schemas.microsoft.com/office/drawing/2014/main" id="{93972316-01CE-4584-87CF-824D059CF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7"/>
          <a:stretch/>
        </p:blipFill>
        <p:spPr bwMode="auto">
          <a:xfrm>
            <a:off x="2656456" y="2562627"/>
            <a:ext cx="2331987" cy="83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6D0462B6-498A-420A-873B-438F891B42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31834" y="3374960"/>
            <a:ext cx="797266" cy="1522332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3CEF4599-BFBE-4137-BAA0-9C6535CACE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32650" y="3409224"/>
            <a:ext cx="462574" cy="1406191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1890D179-A7A2-4843-B6C7-ED94163BB15A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9476" y="5199556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C2CE7025-C12E-400A-A778-DBBB4D908E1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94546" y="3500510"/>
            <a:ext cx="598915" cy="139303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B2A0A22D-ABD8-481C-8C4F-CA84ABF78A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18295" y="3357913"/>
            <a:ext cx="210805" cy="1539378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8D21556E-B23C-4797-B2F6-B343092D7E15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8535" y="5224556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7CC9219B-07D2-4068-BB3F-73C793FC00EC}"/>
              </a:ext>
            </a:extLst>
          </p:cNvPr>
          <p:cNvCxnSpPr>
            <a:cxnSpLocks/>
          </p:cNvCxnSpPr>
          <p:nvPr/>
        </p:nvCxnSpPr>
        <p:spPr bwMode="auto">
          <a:xfrm flipV="1">
            <a:off x="2726722" y="5215794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B7DDF033-39CF-41F0-9C68-FD36197139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833709" y="5235224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D97F4145-0817-44D5-89AE-D32441FF81EC}"/>
              </a:ext>
            </a:extLst>
          </p:cNvPr>
          <p:cNvCxnSpPr/>
          <p:nvPr/>
        </p:nvCxnSpPr>
        <p:spPr>
          <a:xfrm>
            <a:off x="2026865" y="2613655"/>
            <a:ext cx="0" cy="5927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1CA936E9-54B7-4103-874B-0859D6AC322B}"/>
              </a:ext>
            </a:extLst>
          </p:cNvPr>
          <p:cNvCxnSpPr/>
          <p:nvPr/>
        </p:nvCxnSpPr>
        <p:spPr>
          <a:xfrm>
            <a:off x="2633887" y="2610071"/>
            <a:ext cx="0" cy="5927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9BE9B325-BBD9-4BE8-AD42-5DFE72FBDA47}"/>
              </a:ext>
            </a:extLst>
          </p:cNvPr>
          <p:cNvCxnSpPr/>
          <p:nvPr/>
        </p:nvCxnSpPr>
        <p:spPr>
          <a:xfrm>
            <a:off x="3228875" y="2602080"/>
            <a:ext cx="0" cy="5927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3B1ACBA6-4237-4BC8-A118-3E88B0ECFBE6}"/>
              </a:ext>
            </a:extLst>
          </p:cNvPr>
          <p:cNvCxnSpPr/>
          <p:nvPr/>
        </p:nvCxnSpPr>
        <p:spPr>
          <a:xfrm>
            <a:off x="3798500" y="2574203"/>
            <a:ext cx="0" cy="5927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FEA0994C-086E-47C4-9671-369F3524AE4F}"/>
              </a:ext>
            </a:extLst>
          </p:cNvPr>
          <p:cNvCxnSpPr/>
          <p:nvPr/>
        </p:nvCxnSpPr>
        <p:spPr>
          <a:xfrm>
            <a:off x="4382353" y="2602079"/>
            <a:ext cx="0" cy="59275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CD0F85-F860-4DB0-89BE-700E3E99C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4" b="17068"/>
          <a:stretch/>
        </p:blipFill>
        <p:spPr>
          <a:xfrm>
            <a:off x="5930317" y="1624860"/>
            <a:ext cx="4292782" cy="1842296"/>
          </a:xfrm>
          <a:prstGeom prst="rect">
            <a:avLst/>
          </a:prstGeom>
        </p:spPr>
      </p:pic>
      <p:sp>
        <p:nvSpPr>
          <p:cNvPr id="121" name="矩形 120">
            <a:extLst>
              <a:ext uri="{FF2B5EF4-FFF2-40B4-BE49-F238E27FC236}">
                <a16:creationId xmlns:a16="http://schemas.microsoft.com/office/drawing/2014/main" id="{5BCAA7B4-2D9B-414E-8AB3-5EE4F1953CB2}"/>
              </a:ext>
            </a:extLst>
          </p:cNvPr>
          <p:cNvSpPr/>
          <p:nvPr/>
        </p:nvSpPr>
        <p:spPr>
          <a:xfrm>
            <a:off x="8370658" y="5562105"/>
            <a:ext cx="1903004" cy="1017083"/>
          </a:xfrm>
          <a:prstGeom prst="rect">
            <a:avLst/>
          </a:prstGeom>
          <a:solidFill>
            <a:schemeClr val="bg1"/>
          </a:solidFill>
          <a:ln w="28575"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63B0F68-86D1-411A-BF18-AD8D792AF192}"/>
              </a:ext>
            </a:extLst>
          </p:cNvPr>
          <p:cNvSpPr/>
          <p:nvPr/>
        </p:nvSpPr>
        <p:spPr>
          <a:xfrm>
            <a:off x="6141678" y="5562105"/>
            <a:ext cx="1910289" cy="101708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pic>
        <p:nvPicPr>
          <p:cNvPr id="123" name="Picture 8" descr="「cnc ICON」的圖片搜尋結果">
            <a:extLst>
              <a:ext uri="{FF2B5EF4-FFF2-40B4-BE49-F238E27FC236}">
                <a16:creationId xmlns:a16="http://schemas.microsoft.com/office/drawing/2014/main" id="{8F1B5DAA-FD4E-41D9-8CA7-CD90F8E8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4EB3CF">
                <a:shade val="45000"/>
                <a:satMod val="135000"/>
              </a:srgb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1828" y="5678353"/>
            <a:ext cx="724246" cy="705205"/>
          </a:xfrm>
          <a:prstGeom prst="rect">
            <a:avLst/>
          </a:prstGeom>
          <a:noFill/>
        </p:spPr>
      </p:pic>
      <p:sp>
        <p:nvSpPr>
          <p:cNvPr id="124" name="圓角矩形 124">
            <a:extLst>
              <a:ext uri="{FF2B5EF4-FFF2-40B4-BE49-F238E27FC236}">
                <a16:creationId xmlns:a16="http://schemas.microsoft.com/office/drawing/2014/main" id="{43887EB2-F00B-4157-9493-D8DB824DF511}"/>
              </a:ext>
            </a:extLst>
          </p:cNvPr>
          <p:cNvSpPr/>
          <p:nvPr/>
        </p:nvSpPr>
        <p:spPr>
          <a:xfrm>
            <a:off x="6043612" y="1214103"/>
            <a:ext cx="1017498" cy="4055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To</a:t>
            </a:r>
            <a:r>
              <a:rPr lang="zh-TW" altLang="en-US" sz="2000" dirty="0"/>
              <a:t> </a:t>
            </a:r>
            <a:r>
              <a:rPr lang="en-US" altLang="zh-TW" sz="2000" dirty="0"/>
              <a:t>Be</a:t>
            </a:r>
            <a:endParaRPr lang="zh-TW" altLang="en-US" sz="2000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E27A92F-8925-4AB4-8A40-37A8230C22C3}"/>
              </a:ext>
            </a:extLst>
          </p:cNvPr>
          <p:cNvSpPr txBox="1"/>
          <p:nvPr/>
        </p:nvSpPr>
        <p:spPr>
          <a:xfrm>
            <a:off x="6360920" y="623588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26E1A46-579D-4696-AA69-34C112B729E0}"/>
              </a:ext>
            </a:extLst>
          </p:cNvPr>
          <p:cNvSpPr txBox="1"/>
          <p:nvPr/>
        </p:nvSpPr>
        <p:spPr>
          <a:xfrm>
            <a:off x="8594396" y="6233440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7" name="圖片 179">
            <a:extLst>
              <a:ext uri="{FF2B5EF4-FFF2-40B4-BE49-F238E27FC236}">
                <a16:creationId xmlns:a16="http://schemas.microsoft.com/office/drawing/2014/main" id="{C7E72025-A2B8-4C0F-AF41-ACDC705C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98" y="5824466"/>
            <a:ext cx="581633" cy="4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4E1F6BA1-DEFF-43AA-AA7E-075058562D44}"/>
              </a:ext>
            </a:extLst>
          </p:cNvPr>
          <p:cNvSpPr/>
          <p:nvPr/>
        </p:nvSpPr>
        <p:spPr>
          <a:xfrm>
            <a:off x="7180477" y="6233440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9" name="Picture 3">
            <a:extLst>
              <a:ext uri="{FF2B5EF4-FFF2-40B4-BE49-F238E27FC236}">
                <a16:creationId xmlns:a16="http://schemas.microsoft.com/office/drawing/2014/main" id="{9D71F286-2826-4314-B97C-F9991012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36" y="5782377"/>
            <a:ext cx="586069" cy="49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14E8030-D5D7-4BCB-8E67-7B12D24C52E4}"/>
              </a:ext>
            </a:extLst>
          </p:cNvPr>
          <p:cNvSpPr txBox="1"/>
          <p:nvPr/>
        </p:nvSpPr>
        <p:spPr>
          <a:xfrm>
            <a:off x="9430302" y="6231517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1" name="圖片 130">
            <a:extLst>
              <a:ext uri="{FF2B5EF4-FFF2-40B4-BE49-F238E27FC236}">
                <a16:creationId xmlns:a16="http://schemas.microsoft.com/office/drawing/2014/main" id="{347984AA-8F05-4CAC-9891-3330BC23A5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76" y="5744793"/>
            <a:ext cx="585572" cy="585572"/>
          </a:xfrm>
          <a:prstGeom prst="rect">
            <a:avLst/>
          </a:prstGeom>
        </p:spPr>
      </p:pic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54C2A7EB-1A06-4959-B8A4-37203B1557D5}"/>
              </a:ext>
            </a:extLst>
          </p:cNvPr>
          <p:cNvSpPr txBox="1"/>
          <p:nvPr/>
        </p:nvSpPr>
        <p:spPr>
          <a:xfrm>
            <a:off x="7596342" y="5533753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EE83753-17C5-4A87-ADFB-8E164E7315A6}"/>
              </a:ext>
            </a:extLst>
          </p:cNvPr>
          <p:cNvSpPr txBox="1"/>
          <p:nvPr/>
        </p:nvSpPr>
        <p:spPr>
          <a:xfrm>
            <a:off x="9832582" y="5526598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</a:p>
        </p:txBody>
      </p:sp>
      <p:pic>
        <p:nvPicPr>
          <p:cNvPr id="134" name="Picture 3">
            <a:extLst>
              <a:ext uri="{FF2B5EF4-FFF2-40B4-BE49-F238E27FC236}">
                <a16:creationId xmlns:a16="http://schemas.microsoft.com/office/drawing/2014/main" id="{25FBB35C-B9D4-458D-A792-B07BC6E59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86" y="5634013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">
            <a:extLst>
              <a:ext uri="{FF2B5EF4-FFF2-40B4-BE49-F238E27FC236}">
                <a16:creationId xmlns:a16="http://schemas.microsoft.com/office/drawing/2014/main" id="{8A8E587C-D09E-4085-81E6-164942A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124" y="5600844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3">
            <a:extLst>
              <a:ext uri="{FF2B5EF4-FFF2-40B4-BE49-F238E27FC236}">
                <a16:creationId xmlns:a16="http://schemas.microsoft.com/office/drawing/2014/main" id="{A636B1B0-41E8-445F-9F4E-2BEE4DCA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12" y="5629335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>
            <a:extLst>
              <a:ext uri="{FF2B5EF4-FFF2-40B4-BE49-F238E27FC236}">
                <a16:creationId xmlns:a16="http://schemas.microsoft.com/office/drawing/2014/main" id="{1CDFF1EF-2EB1-4EA7-B79C-7A11E6A9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26" y="5599994"/>
            <a:ext cx="209976" cy="1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矩形 139">
            <a:extLst>
              <a:ext uri="{FF2B5EF4-FFF2-40B4-BE49-F238E27FC236}">
                <a16:creationId xmlns:a16="http://schemas.microsoft.com/office/drawing/2014/main" id="{6F8260C0-4D66-45B7-AF52-7C5F544FFBC8}"/>
              </a:ext>
            </a:extLst>
          </p:cNvPr>
          <p:cNvSpPr/>
          <p:nvPr/>
        </p:nvSpPr>
        <p:spPr>
          <a:xfrm>
            <a:off x="6359911" y="1612770"/>
            <a:ext cx="3443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業者開發符合共通性資料格式</a:t>
            </a:r>
            <a:r>
              <a:rPr lang="en-US" altLang="zh-TW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16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項目，實現系統間資料互通</a:t>
            </a:r>
            <a:endParaRPr lang="en-US" altLang="zh-TW" sz="16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0D4EAE17-A1C7-444B-8540-686F8E23A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86134" y="5235104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F86F072E-85AC-4BD8-BEB1-3E6F713E3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881280" y="5258292"/>
            <a:ext cx="3913" cy="328815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F7B48071-9A29-4C78-9814-02DA86166B37}"/>
              </a:ext>
            </a:extLst>
          </p:cNvPr>
          <p:cNvCxnSpPr>
            <a:cxnSpLocks/>
          </p:cNvCxnSpPr>
          <p:nvPr/>
        </p:nvCxnSpPr>
        <p:spPr bwMode="auto">
          <a:xfrm flipV="1">
            <a:off x="7508234" y="5258292"/>
            <a:ext cx="969" cy="327561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A6146D1D-9CA2-459E-BC4B-6324A7BAF02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50367" y="5166599"/>
            <a:ext cx="969" cy="431174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428BD063-5C8F-44E5-946D-00ADB26DE286}"/>
              </a:ext>
            </a:extLst>
          </p:cNvPr>
          <p:cNvSpPr txBox="1"/>
          <p:nvPr/>
        </p:nvSpPr>
        <p:spPr>
          <a:xfrm>
            <a:off x="2012492" y="1293629"/>
            <a:ext cx="2328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u="sng" dirty="0">
                <a:latin typeface="微軟正黑體" pitchFamily="34" charset="-120"/>
                <a:ea typeface="微軟正黑體" pitchFamily="34" charset="-120"/>
              </a:rPr>
              <a:t>雲端平台，地端運用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5D1470C6-0DEA-4151-B394-803B3FA87360}"/>
              </a:ext>
            </a:extLst>
          </p:cNvPr>
          <p:cNvSpPr txBox="1"/>
          <p:nvPr/>
        </p:nvSpPr>
        <p:spPr>
          <a:xfrm>
            <a:off x="6977803" y="1288351"/>
            <a:ext cx="2169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u="sng" dirty="0">
                <a:latin typeface="微軟正黑體" pitchFamily="34" charset="-120"/>
                <a:ea typeface="微軟正黑體" pitchFamily="34" charset="-120"/>
              </a:rPr>
              <a:t>通用格式，雲端應用</a:t>
            </a:r>
          </a:p>
        </p:txBody>
      </p:sp>
      <p:grpSp>
        <p:nvGrpSpPr>
          <p:cNvPr id="147" name="群組 59">
            <a:extLst>
              <a:ext uri="{FF2B5EF4-FFF2-40B4-BE49-F238E27FC236}">
                <a16:creationId xmlns:a16="http://schemas.microsoft.com/office/drawing/2014/main" id="{6873558A-7D5A-4C34-B6BD-51C62B3FA1B8}"/>
              </a:ext>
            </a:extLst>
          </p:cNvPr>
          <p:cNvGrpSpPr/>
          <p:nvPr/>
        </p:nvGrpSpPr>
        <p:grpSpPr>
          <a:xfrm>
            <a:off x="6227218" y="2531434"/>
            <a:ext cx="800219" cy="963226"/>
            <a:chOff x="927720" y="970589"/>
            <a:chExt cx="1031053" cy="1234769"/>
          </a:xfrm>
        </p:grpSpPr>
        <p:grpSp>
          <p:nvGrpSpPr>
            <p:cNvPr id="183" name="群組 47">
              <a:extLst>
                <a:ext uri="{FF2B5EF4-FFF2-40B4-BE49-F238E27FC236}">
                  <a16:creationId xmlns:a16="http://schemas.microsoft.com/office/drawing/2014/main" id="{057E74CA-138B-4E7B-B7DF-3CE306F582B8}"/>
                </a:ext>
              </a:extLst>
            </p:cNvPr>
            <p:cNvGrpSpPr/>
            <p:nvPr/>
          </p:nvGrpSpPr>
          <p:grpSpPr>
            <a:xfrm>
              <a:off x="1021044" y="970589"/>
              <a:ext cx="889213" cy="866184"/>
              <a:chOff x="9907712" y="2171788"/>
              <a:chExt cx="889213" cy="866184"/>
            </a:xfrm>
          </p:grpSpPr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9699A3F5-7A9A-4D94-ACB8-45EDE33184C7}"/>
                  </a:ext>
                </a:extLst>
              </p:cNvPr>
              <p:cNvSpPr/>
              <p:nvPr/>
            </p:nvSpPr>
            <p:spPr>
              <a:xfrm>
                <a:off x="9907712" y="2171788"/>
                <a:ext cx="889213" cy="8661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pic>
            <p:nvPicPr>
              <p:cNvPr id="186" name="Picture 2" descr="Intelligent Document Processing - Tackle Tough Data Projects">
                <a:extLst>
                  <a:ext uri="{FF2B5EF4-FFF2-40B4-BE49-F238E27FC236}">
                    <a16:creationId xmlns:a16="http://schemas.microsoft.com/office/drawing/2014/main" id="{C98193C2-F2A3-4614-98F1-4E367AB0F1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7842" y="2205134"/>
                <a:ext cx="799492" cy="799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6B340AF-C72A-44F1-93BC-B7933A16D3FF}"/>
                </a:ext>
              </a:extLst>
            </p:cNvPr>
            <p:cNvSpPr/>
            <p:nvPr/>
          </p:nvSpPr>
          <p:spPr>
            <a:xfrm>
              <a:off x="927720" y="1850270"/>
              <a:ext cx="1031053" cy="3550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zh-TW" altLang="en-US" sz="12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</a:rPr>
                <a:t>智慧排程</a:t>
              </a:r>
              <a:endParaRPr lang="en-US" altLang="zh-TW" sz="12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endParaRPr>
            </a:p>
          </p:txBody>
        </p:sp>
      </p:grpSp>
      <p:grpSp>
        <p:nvGrpSpPr>
          <p:cNvPr id="148" name="群組 60">
            <a:extLst>
              <a:ext uri="{FF2B5EF4-FFF2-40B4-BE49-F238E27FC236}">
                <a16:creationId xmlns:a16="http://schemas.microsoft.com/office/drawing/2014/main" id="{070037BD-7300-434B-B51A-E0957F4489A9}"/>
              </a:ext>
            </a:extLst>
          </p:cNvPr>
          <p:cNvGrpSpPr/>
          <p:nvPr/>
        </p:nvGrpSpPr>
        <p:grpSpPr>
          <a:xfrm>
            <a:off x="9199501" y="2083243"/>
            <a:ext cx="810430" cy="1052949"/>
            <a:chOff x="2012263" y="970048"/>
            <a:chExt cx="889213" cy="1193962"/>
          </a:xfrm>
        </p:grpSpPr>
        <p:grpSp>
          <p:nvGrpSpPr>
            <p:cNvPr id="178" name="群組 51">
              <a:extLst>
                <a:ext uri="{FF2B5EF4-FFF2-40B4-BE49-F238E27FC236}">
                  <a16:creationId xmlns:a16="http://schemas.microsoft.com/office/drawing/2014/main" id="{74AC3608-9032-48D8-AF2C-B978E4777443}"/>
                </a:ext>
              </a:extLst>
            </p:cNvPr>
            <p:cNvGrpSpPr/>
            <p:nvPr/>
          </p:nvGrpSpPr>
          <p:grpSpPr>
            <a:xfrm>
              <a:off x="2012263" y="970048"/>
              <a:ext cx="889213" cy="866184"/>
              <a:chOff x="10079258" y="3811789"/>
              <a:chExt cx="889213" cy="866184"/>
            </a:xfrm>
          </p:grpSpPr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2D17581A-DDA6-4AA7-99D6-B0C4B7C9BB98}"/>
                  </a:ext>
                </a:extLst>
              </p:cNvPr>
              <p:cNvSpPr/>
              <p:nvPr/>
            </p:nvSpPr>
            <p:spPr>
              <a:xfrm>
                <a:off x="10079258" y="3811789"/>
                <a:ext cx="889213" cy="8661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81" name="圓角矩形 156">
                <a:extLst>
                  <a:ext uri="{FF2B5EF4-FFF2-40B4-BE49-F238E27FC236}">
                    <a16:creationId xmlns:a16="http://schemas.microsoft.com/office/drawing/2014/main" id="{367B8FF7-E6D9-426F-BE01-F7E9448C3E7D}"/>
                  </a:ext>
                </a:extLst>
              </p:cNvPr>
              <p:cNvSpPr/>
              <p:nvPr/>
            </p:nvSpPr>
            <p:spPr>
              <a:xfrm>
                <a:off x="10183128" y="4045349"/>
                <a:ext cx="684803" cy="39906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480163E9-0C8F-4C09-A3CC-DF7EDE443D8C}"/>
                  </a:ext>
                </a:extLst>
              </p:cNvPr>
              <p:cNvSpPr/>
              <p:nvPr/>
            </p:nvSpPr>
            <p:spPr>
              <a:xfrm>
                <a:off x="10180622" y="4060216"/>
                <a:ext cx="689815" cy="383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MES</a:t>
                </a:r>
                <a:endParaRPr lang="zh-TW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F0FA9E9E-FC27-4377-B653-17941A40C206}"/>
                </a:ext>
              </a:extLst>
            </p:cNvPr>
            <p:cNvSpPr/>
            <p:nvPr/>
          </p:nvSpPr>
          <p:spPr>
            <a:xfrm>
              <a:off x="2158732" y="1849915"/>
              <a:ext cx="561420" cy="3140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zh-TW" sz="12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</a:rPr>
                <a:t>MES</a:t>
              </a:r>
            </a:p>
          </p:txBody>
        </p:sp>
      </p:grp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23420DE7-ED2E-4EFA-ADB9-C3D9174D7085}"/>
              </a:ext>
            </a:extLst>
          </p:cNvPr>
          <p:cNvGrpSpPr/>
          <p:nvPr/>
        </p:nvGrpSpPr>
        <p:grpSpPr>
          <a:xfrm>
            <a:off x="6964908" y="2342668"/>
            <a:ext cx="2161707" cy="755455"/>
            <a:chOff x="1994930" y="987506"/>
            <a:chExt cx="3679727" cy="1346724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B6D2E78A-10B6-4571-AB6E-9BF56DDD91DA}"/>
                </a:ext>
              </a:extLst>
            </p:cNvPr>
            <p:cNvSpPr/>
            <p:nvPr/>
          </p:nvSpPr>
          <p:spPr>
            <a:xfrm rot="20873900">
              <a:off x="2771567" y="987506"/>
              <a:ext cx="1734016" cy="493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工單資訊</a:t>
              </a:r>
              <a:endParaRPr lang="en-US" altLang="zh-TW" sz="12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168" name="群組 104">
              <a:extLst>
                <a:ext uri="{FF2B5EF4-FFF2-40B4-BE49-F238E27FC236}">
                  <a16:creationId xmlns:a16="http://schemas.microsoft.com/office/drawing/2014/main" id="{C5EACDD6-EEFF-4E7C-A381-86DB63A10BD9}"/>
                </a:ext>
              </a:extLst>
            </p:cNvPr>
            <p:cNvGrpSpPr/>
            <p:nvPr/>
          </p:nvGrpSpPr>
          <p:grpSpPr>
            <a:xfrm rot="20916891">
              <a:off x="2227958" y="1148404"/>
              <a:ext cx="3408503" cy="343014"/>
              <a:chOff x="10377889" y="4413815"/>
              <a:chExt cx="3028960" cy="357299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7F51F575-C479-440C-A4AB-75B3B7BE6DEA}"/>
                  </a:ext>
                </a:extLst>
              </p:cNvPr>
              <p:cNvSpPr/>
              <p:nvPr/>
            </p:nvSpPr>
            <p:spPr>
              <a:xfrm>
                <a:off x="10377889" y="4658589"/>
                <a:ext cx="3028960" cy="1125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77" name="直角三角形 176">
                <a:extLst>
                  <a:ext uri="{FF2B5EF4-FFF2-40B4-BE49-F238E27FC236}">
                    <a16:creationId xmlns:a16="http://schemas.microsoft.com/office/drawing/2014/main" id="{3BC43222-957B-4119-B7E4-A722601C0DC1}"/>
                  </a:ext>
                </a:extLst>
              </p:cNvPr>
              <p:cNvSpPr/>
              <p:nvPr/>
            </p:nvSpPr>
            <p:spPr>
              <a:xfrm>
                <a:off x="13045403" y="4413815"/>
                <a:ext cx="361446" cy="250886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grpSp>
          <p:nvGrpSpPr>
            <p:cNvPr id="169" name="群組 109">
              <a:extLst>
                <a:ext uri="{FF2B5EF4-FFF2-40B4-BE49-F238E27FC236}">
                  <a16:creationId xmlns:a16="http://schemas.microsoft.com/office/drawing/2014/main" id="{F0551052-461C-471C-A397-4159D0CA3B8B}"/>
                </a:ext>
              </a:extLst>
            </p:cNvPr>
            <p:cNvGrpSpPr/>
            <p:nvPr/>
          </p:nvGrpSpPr>
          <p:grpSpPr>
            <a:xfrm rot="10084865">
              <a:off x="2304145" y="1941258"/>
              <a:ext cx="3370512" cy="343014"/>
              <a:chOff x="10377889" y="4413815"/>
              <a:chExt cx="3028960" cy="357299"/>
            </a:xfrm>
          </p:grpSpPr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97466A3B-2B05-476D-85EB-76C931882F75}"/>
                  </a:ext>
                </a:extLst>
              </p:cNvPr>
              <p:cNvSpPr/>
              <p:nvPr/>
            </p:nvSpPr>
            <p:spPr>
              <a:xfrm>
                <a:off x="10377889" y="4658589"/>
                <a:ext cx="3028960" cy="1125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75" name="直角三角形 174">
                <a:extLst>
                  <a:ext uri="{FF2B5EF4-FFF2-40B4-BE49-F238E27FC236}">
                    <a16:creationId xmlns:a16="http://schemas.microsoft.com/office/drawing/2014/main" id="{A6592F6E-5A03-41A1-90D5-D5C4B9A7B6A7}"/>
                  </a:ext>
                </a:extLst>
              </p:cNvPr>
              <p:cNvSpPr/>
              <p:nvPr/>
            </p:nvSpPr>
            <p:spPr>
              <a:xfrm>
                <a:off x="13045403" y="4413815"/>
                <a:ext cx="361446" cy="250886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D9796F96-5A1C-466C-A5BC-8A7DA1B43090}"/>
                </a:ext>
              </a:extLst>
            </p:cNvPr>
            <p:cNvSpPr txBox="1"/>
            <p:nvPr/>
          </p:nvSpPr>
          <p:spPr>
            <a:xfrm rot="20908948">
              <a:off x="1994930" y="1524655"/>
              <a:ext cx="2686328" cy="71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000" b="1" dirty="0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</a:rPr>
                <a:t>資料互通</a:t>
              </a: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C06FF4E-626E-4B90-9B9C-1924045510C8}"/>
                </a:ext>
              </a:extLst>
            </p:cNvPr>
            <p:cNvSpPr/>
            <p:nvPr/>
          </p:nvSpPr>
          <p:spPr>
            <a:xfrm rot="20940238">
              <a:off x="4227899" y="1840433"/>
              <a:ext cx="1362158" cy="493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報工資訊</a:t>
              </a:r>
            </a:p>
          </p:txBody>
        </p:sp>
        <p:pic>
          <p:nvPicPr>
            <p:cNvPr id="172" name="Picture 2" descr="「JSON icon」的圖片搜尋結果">
              <a:extLst>
                <a:ext uri="{FF2B5EF4-FFF2-40B4-BE49-F238E27FC236}">
                  <a16:creationId xmlns:a16="http://schemas.microsoft.com/office/drawing/2014/main" id="{BEF529B8-6B75-4B3F-B360-3B2A8C1EF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705" t="11529" r="15966" b="19438"/>
            <a:stretch>
              <a:fillRect/>
            </a:stretch>
          </p:blipFill>
          <p:spPr bwMode="auto">
            <a:xfrm>
              <a:off x="4869081" y="1239382"/>
              <a:ext cx="461964" cy="504056"/>
            </a:xfrm>
            <a:prstGeom prst="rect">
              <a:avLst/>
            </a:prstGeom>
            <a:noFill/>
          </p:spPr>
        </p:pic>
      </p:grpSp>
      <p:sp>
        <p:nvSpPr>
          <p:cNvPr id="150" name="語音泡泡: 圓角矩形 5">
            <a:extLst>
              <a:ext uri="{FF2B5EF4-FFF2-40B4-BE49-F238E27FC236}">
                <a16:creationId xmlns:a16="http://schemas.microsoft.com/office/drawing/2014/main" id="{176B8B02-B1A2-45A9-B97C-A9494A2355F4}"/>
              </a:ext>
            </a:extLst>
          </p:cNvPr>
          <p:cNvSpPr/>
          <p:nvPr/>
        </p:nvSpPr>
        <p:spPr>
          <a:xfrm>
            <a:off x="6030493" y="4039401"/>
            <a:ext cx="1445793" cy="349789"/>
          </a:xfrm>
          <a:prstGeom prst="wedgeRoundRectCallout">
            <a:avLst>
              <a:gd name="adj1" fmla="val 58429"/>
              <a:gd name="adj2" fmla="val -24569"/>
              <a:gd name="adj3" fmla="val 16667"/>
            </a:avLst>
          </a:prstGeom>
          <a:solidFill>
            <a:srgbClr val="EB6E19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生產管理資料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工單、物料、刀具</a:t>
            </a:r>
            <a:r>
              <a:rPr lang="en-US" altLang="zh-TW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sz="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語音泡泡: 圓角矩形 29">
            <a:extLst>
              <a:ext uri="{FF2B5EF4-FFF2-40B4-BE49-F238E27FC236}">
                <a16:creationId xmlns:a16="http://schemas.microsoft.com/office/drawing/2014/main" id="{C4FE46CA-69F2-43F5-9E28-624275E700F8}"/>
              </a:ext>
            </a:extLst>
          </p:cNvPr>
          <p:cNvSpPr/>
          <p:nvPr/>
        </p:nvSpPr>
        <p:spPr>
          <a:xfrm flipH="1">
            <a:off x="9027029" y="4034292"/>
            <a:ext cx="1416645" cy="372372"/>
          </a:xfrm>
          <a:prstGeom prst="wedgeRoundRectCallout">
            <a:avLst>
              <a:gd name="adj1" fmla="val 57378"/>
              <a:gd name="adj2" fmla="val -7784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時間序列資料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300"/>
              </a:spcAft>
            </a:pPr>
            <a:r>
              <a:rPr lang="en-US" altLang="zh-TW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感測器、控制器資訊</a:t>
            </a:r>
            <a:r>
              <a:rPr lang="en-US" altLang="zh-TW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sz="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C17D4764-52E6-4134-9C40-E1EA0F7841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271998" y="4563216"/>
            <a:ext cx="613195" cy="324269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sp>
        <p:nvSpPr>
          <p:cNvPr id="153" name="上-下雙向箭號 173">
            <a:extLst>
              <a:ext uri="{FF2B5EF4-FFF2-40B4-BE49-F238E27FC236}">
                <a16:creationId xmlns:a16="http://schemas.microsoft.com/office/drawing/2014/main" id="{57C6D9CD-A3AD-4A27-841C-30AD8D05C740}"/>
              </a:ext>
            </a:extLst>
          </p:cNvPr>
          <p:cNvSpPr/>
          <p:nvPr/>
        </p:nvSpPr>
        <p:spPr>
          <a:xfrm>
            <a:off x="8061032" y="3005968"/>
            <a:ext cx="375595" cy="480852"/>
          </a:xfrm>
          <a:prstGeom prst="upDownArrow">
            <a:avLst/>
          </a:prstGeom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56E31D35-C70E-49BD-8036-13BFF807B3CE}"/>
              </a:ext>
            </a:extLst>
          </p:cNvPr>
          <p:cNvSpPr/>
          <p:nvPr/>
        </p:nvSpPr>
        <p:spPr>
          <a:xfrm>
            <a:off x="7233602" y="3374959"/>
            <a:ext cx="2042212" cy="627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TW" altLang="en-US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定義一種資料交換格式</a:t>
            </a:r>
            <a:endParaRPr lang="en-US" altLang="zh-TW" sz="1400" b="1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200"/>
              </a:lnSpc>
            </a:pPr>
            <a:r>
              <a:rPr lang="en-US" altLang="zh-TW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(JSON</a:t>
            </a:r>
            <a:r>
              <a:rPr lang="zh-TW" altLang="en-US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r>
              <a:rPr lang="en-US" altLang="zh-TW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為輔</a:t>
            </a:r>
            <a:r>
              <a:rPr lang="en-US" altLang="zh-TW" sz="1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38204E25-DFFC-4D9E-9FB5-7812AE2B7026}"/>
              </a:ext>
            </a:extLst>
          </p:cNvPr>
          <p:cNvCxnSpPr>
            <a:cxnSpLocks/>
          </p:cNvCxnSpPr>
          <p:nvPr/>
        </p:nvCxnSpPr>
        <p:spPr>
          <a:xfrm>
            <a:off x="5684293" y="1227244"/>
            <a:ext cx="0" cy="535194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E5DE7C76-7122-4941-9D35-304FE3143F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385966" y="4543727"/>
            <a:ext cx="1394618" cy="348287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6B0BD630-73CA-429C-A886-5477E1B6BCE5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5758" y="4537805"/>
            <a:ext cx="596318" cy="367519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54B8A621-5648-4597-ADE6-08CBC6623357}"/>
              </a:ext>
            </a:extLst>
          </p:cNvPr>
          <p:cNvCxnSpPr>
            <a:cxnSpLocks/>
          </p:cNvCxnSpPr>
          <p:nvPr/>
        </p:nvCxnSpPr>
        <p:spPr bwMode="auto">
          <a:xfrm flipV="1">
            <a:off x="6709898" y="4537804"/>
            <a:ext cx="1153040" cy="367887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tailEnd type="triangle" w="med" len="med"/>
          </a:ln>
          <a:effectLst/>
        </p:spPr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F849C170-2C5D-420A-B3FF-6C36AA3B82E9}"/>
              </a:ext>
            </a:extLst>
          </p:cNvPr>
          <p:cNvSpPr/>
          <p:nvPr/>
        </p:nvSpPr>
        <p:spPr>
          <a:xfrm>
            <a:off x="8323725" y="3127465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050" b="1" dirty="0">
                <a:latin typeface="微軟正黑體" pitchFamily="34" charset="-120"/>
                <a:ea typeface="微軟正黑體" pitchFamily="34" charset="-120"/>
              </a:rPr>
              <a:t>RESTful</a:t>
            </a:r>
            <a:r>
              <a:rPr lang="zh-TW" altLang="en-US" sz="105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050" b="1" dirty="0">
                <a:latin typeface="微軟正黑體" pitchFamily="34" charset="-120"/>
                <a:ea typeface="微軟正黑體" pitchFamily="34" charset="-120"/>
              </a:rPr>
              <a:t>Web API</a:t>
            </a:r>
            <a:endParaRPr lang="zh-TW" altLang="en-US" sz="10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0" name="圓角矩形 180">
            <a:extLst>
              <a:ext uri="{FF2B5EF4-FFF2-40B4-BE49-F238E27FC236}">
                <a16:creationId xmlns:a16="http://schemas.microsoft.com/office/drawing/2014/main" id="{31DBFBD7-284F-4B97-8BB9-ED72AEB5496A}"/>
              </a:ext>
            </a:extLst>
          </p:cNvPr>
          <p:cNvSpPr/>
          <p:nvPr/>
        </p:nvSpPr>
        <p:spPr>
          <a:xfrm>
            <a:off x="7563597" y="3932324"/>
            <a:ext cx="1382223" cy="578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轉譯器服務平台</a:t>
            </a:r>
            <a:endParaRPr lang="en-US" altLang="zh-TW" sz="1200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(Adapter)</a:t>
            </a:r>
            <a:endParaRPr lang="zh-TW" altLang="en-US" sz="1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4DC8CA7A-96E1-42BA-BEB2-EA1C5A0B0530}"/>
              </a:ext>
            </a:extLst>
          </p:cNvPr>
          <p:cNvSpPr txBox="1"/>
          <p:nvPr/>
        </p:nvSpPr>
        <p:spPr>
          <a:xfrm>
            <a:off x="3378250" y="4732991"/>
            <a:ext cx="90281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3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01490872-371C-4D19-8119-3A95DCECE6BA}"/>
              </a:ext>
            </a:extLst>
          </p:cNvPr>
          <p:cNvSpPr txBox="1"/>
          <p:nvPr/>
        </p:nvSpPr>
        <p:spPr>
          <a:xfrm>
            <a:off x="4425788" y="4728155"/>
            <a:ext cx="91884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4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7DC49B91-2C43-42C0-B074-447D29B535B2}"/>
              </a:ext>
            </a:extLst>
          </p:cNvPr>
          <p:cNvSpPr txBox="1"/>
          <p:nvPr/>
        </p:nvSpPr>
        <p:spPr>
          <a:xfrm>
            <a:off x="6248067" y="4774146"/>
            <a:ext cx="91082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AMQP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2AC7DC6E-141B-4BED-B896-A9AEAF3BEFAD}"/>
              </a:ext>
            </a:extLst>
          </p:cNvPr>
          <p:cNvSpPr txBox="1"/>
          <p:nvPr/>
        </p:nvSpPr>
        <p:spPr>
          <a:xfrm>
            <a:off x="7248980" y="4776071"/>
            <a:ext cx="89960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MQTT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D26BFE21-6127-4644-9C0E-12084A0B39EA}"/>
              </a:ext>
            </a:extLst>
          </p:cNvPr>
          <p:cNvSpPr txBox="1"/>
          <p:nvPr/>
        </p:nvSpPr>
        <p:spPr>
          <a:xfrm>
            <a:off x="8287186" y="4781428"/>
            <a:ext cx="90281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F0F8ED7B-8B55-4AF5-A92D-2FD5247E7F14}"/>
              </a:ext>
            </a:extLst>
          </p:cNvPr>
          <p:cNvSpPr txBox="1"/>
          <p:nvPr/>
        </p:nvSpPr>
        <p:spPr>
          <a:xfrm>
            <a:off x="9325906" y="4776593"/>
            <a:ext cx="9364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</a:t>
            </a: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8" name="圖片 187">
            <a:extLst>
              <a:ext uri="{FF2B5EF4-FFF2-40B4-BE49-F238E27FC236}">
                <a16:creationId xmlns:a16="http://schemas.microsoft.com/office/drawing/2014/main" id="{9D4A4625-8A1A-48B9-A16A-A137AEE1DF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88" y="5399523"/>
            <a:ext cx="367178" cy="367178"/>
          </a:xfrm>
          <a:prstGeom prst="rect">
            <a:avLst/>
          </a:prstGeom>
        </p:spPr>
      </p:pic>
      <p:pic>
        <p:nvPicPr>
          <p:cNvPr id="189" name="圖片 188">
            <a:extLst>
              <a:ext uri="{FF2B5EF4-FFF2-40B4-BE49-F238E27FC236}">
                <a16:creationId xmlns:a16="http://schemas.microsoft.com/office/drawing/2014/main" id="{D35D08ED-85FF-4874-B879-F45BFB41F6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53" y="5418509"/>
            <a:ext cx="371183" cy="37118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8CF58FB1-1EA8-46FD-A368-EF3FFC08F87C}"/>
              </a:ext>
            </a:extLst>
          </p:cNvPr>
          <p:cNvSpPr txBox="1"/>
          <p:nvPr/>
        </p:nvSpPr>
        <p:spPr>
          <a:xfrm>
            <a:off x="6671423" y="5306518"/>
            <a:ext cx="7446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TCP/IP</a:t>
            </a: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61DD9AD3-EB39-4664-A1AB-EFABCFB3CD08}"/>
              </a:ext>
            </a:extLst>
          </p:cNvPr>
          <p:cNvSpPr txBox="1"/>
          <p:nvPr/>
        </p:nvSpPr>
        <p:spPr>
          <a:xfrm>
            <a:off x="7592430" y="5295812"/>
            <a:ext cx="883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OPC UA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378C5B9E-8CBF-4E5C-9392-9F908B00191D}"/>
              </a:ext>
            </a:extLst>
          </p:cNvPr>
          <p:cNvSpPr txBox="1"/>
          <p:nvPr/>
        </p:nvSpPr>
        <p:spPr>
          <a:xfrm>
            <a:off x="8819594" y="5317584"/>
            <a:ext cx="12065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MT Connect</a:t>
            </a:r>
          </a:p>
        </p:txBody>
      </p:sp>
    </p:spTree>
    <p:extLst>
      <p:ext uri="{BB962C8B-B14F-4D97-AF65-F5344CB8AC3E}">
        <p14:creationId xmlns:p14="http://schemas.microsoft.com/office/powerpoint/2010/main" val="16360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六、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SaaS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雲服務聯盟運作架構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92C4CAE-D584-4C94-9184-B01424F32578}"/>
              </a:ext>
            </a:extLst>
          </p:cNvPr>
          <p:cNvGrpSpPr/>
          <p:nvPr/>
        </p:nvGrpSpPr>
        <p:grpSpPr>
          <a:xfrm>
            <a:off x="886722" y="1269999"/>
            <a:ext cx="10448577" cy="5236871"/>
            <a:chOff x="683521" y="1238935"/>
            <a:chExt cx="10890642" cy="5458436"/>
          </a:xfrm>
        </p:grpSpPr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E45CF627-8390-483F-BDCB-19303F4D6B6C}"/>
                </a:ext>
              </a:extLst>
            </p:cNvPr>
            <p:cNvGrpSpPr/>
            <p:nvPr/>
          </p:nvGrpSpPr>
          <p:grpSpPr>
            <a:xfrm>
              <a:off x="1186251" y="1238935"/>
              <a:ext cx="10387912" cy="5458436"/>
              <a:chOff x="1186251" y="1107127"/>
              <a:chExt cx="10387912" cy="5458436"/>
            </a:xfrm>
          </p:grpSpPr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F0167EA-13BA-4BA9-9781-3641E8736326}"/>
                  </a:ext>
                </a:extLst>
              </p:cNvPr>
              <p:cNvCxnSpPr/>
              <p:nvPr/>
            </p:nvCxnSpPr>
            <p:spPr>
              <a:xfrm>
                <a:off x="3455268" y="4628897"/>
                <a:ext cx="4029" cy="929886"/>
              </a:xfrm>
              <a:prstGeom prst="line">
                <a:avLst/>
              </a:prstGeom>
              <a:ln w="38100">
                <a:solidFill>
                  <a:srgbClr val="7030A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>
                <a:extLst>
                  <a:ext uri="{FF2B5EF4-FFF2-40B4-BE49-F238E27FC236}">
                    <a16:creationId xmlns:a16="http://schemas.microsoft.com/office/drawing/2014/main" id="{9DBCC36A-393B-45F9-8F23-4323F550BC00}"/>
                  </a:ext>
                </a:extLst>
              </p:cNvPr>
              <p:cNvCxnSpPr>
                <a:endCxn id="216" idx="0"/>
              </p:cNvCxnSpPr>
              <p:nvPr/>
            </p:nvCxnSpPr>
            <p:spPr>
              <a:xfrm>
                <a:off x="7268894" y="1944229"/>
                <a:ext cx="7330" cy="2234149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1" name="群組 190">
                <a:extLst>
                  <a:ext uri="{FF2B5EF4-FFF2-40B4-BE49-F238E27FC236}">
                    <a16:creationId xmlns:a16="http://schemas.microsoft.com/office/drawing/2014/main" id="{5F7AE439-6ED7-469A-96C7-45E281B15398}"/>
                  </a:ext>
                </a:extLst>
              </p:cNvPr>
              <p:cNvGrpSpPr/>
              <p:nvPr/>
            </p:nvGrpSpPr>
            <p:grpSpPr>
              <a:xfrm>
                <a:off x="6041887" y="1470773"/>
                <a:ext cx="2551274" cy="749862"/>
                <a:chOff x="6794715" y="1740384"/>
                <a:chExt cx="2551274" cy="749862"/>
              </a:xfrm>
            </p:grpSpPr>
            <p:sp>
              <p:nvSpPr>
                <p:cNvPr id="246" name="矩形: 圓角 18">
                  <a:extLst>
                    <a:ext uri="{FF2B5EF4-FFF2-40B4-BE49-F238E27FC236}">
                      <a16:creationId xmlns:a16="http://schemas.microsoft.com/office/drawing/2014/main" id="{62B40DCB-6A47-4C3A-A022-73E220FBFB2D}"/>
                    </a:ext>
                  </a:extLst>
                </p:cNvPr>
                <p:cNvSpPr/>
                <p:nvPr/>
              </p:nvSpPr>
              <p:spPr>
                <a:xfrm>
                  <a:off x="6794715" y="1740384"/>
                  <a:ext cx="2361782" cy="709575"/>
                </a:xfrm>
                <a:prstGeom prst="roundRect">
                  <a:avLst>
                    <a:gd name="adj" fmla="val 13986"/>
                  </a:avLst>
                </a:prstGeom>
                <a:solidFill>
                  <a:srgbClr val="51C3F9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51C3F9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6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47" name="文字方塊 15">
                  <a:extLst>
                    <a:ext uri="{FF2B5EF4-FFF2-40B4-BE49-F238E27FC236}">
                      <a16:creationId xmlns:a16="http://schemas.microsoft.com/office/drawing/2014/main" id="{49B1DB87-0872-46DC-8109-F0A93902BF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63351" y="1751582"/>
                  <a:ext cx="1982638" cy="738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SaaS</a:t>
                  </a:r>
                  <a:r>
                    <a:rPr kumimoji="0" lang="zh-TW" altLang="en-US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業者</a:t>
                  </a:r>
                  <a:endParaRPr kumimoji="0" lang="en-US" altLang="zh-TW" b="1" dirty="0">
                    <a:solidFill>
                      <a:srgbClr val="0D0D0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kumimoji="0" lang="en-US" altLang="zh-TW" sz="12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Software as a Service</a:t>
                  </a:r>
                </a:p>
                <a:p>
                  <a:pPr algn="ctr"/>
                  <a:r>
                    <a:rPr kumimoji="0" lang="zh-TW" altLang="en-US" sz="12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軟體即服務</a:t>
                  </a:r>
                </a:p>
              </p:txBody>
            </p:sp>
            <p:grpSp>
              <p:nvGrpSpPr>
                <p:cNvPr id="248" name="群組 247">
                  <a:extLst>
                    <a:ext uri="{FF2B5EF4-FFF2-40B4-BE49-F238E27FC236}">
                      <a16:creationId xmlns:a16="http://schemas.microsoft.com/office/drawing/2014/main" id="{BECB1827-FFB5-4BF4-A411-24787EF0FECA}"/>
                    </a:ext>
                  </a:extLst>
                </p:cNvPr>
                <p:cNvGrpSpPr/>
                <p:nvPr/>
              </p:nvGrpSpPr>
              <p:grpSpPr>
                <a:xfrm>
                  <a:off x="6905917" y="2010448"/>
                  <a:ext cx="671563" cy="346331"/>
                  <a:chOff x="894103" y="723171"/>
                  <a:chExt cx="946092" cy="538657"/>
                </a:xfrm>
                <a:gradFill>
                  <a:gsLst>
                    <a:gs pos="0">
                      <a:srgbClr val="4EB3CF"/>
                    </a:gs>
                    <a:gs pos="100000">
                      <a:srgbClr val="066E9F"/>
                    </a:gs>
                  </a:gsLst>
                  <a:lin ang="5400000" scaled="1"/>
                </a:gradFill>
              </p:grpSpPr>
              <p:sp>
                <p:nvSpPr>
                  <p:cNvPr id="249" name="手繪多邊形: 圖案 91" descr="雲朵 以實心填滿">
                    <a:extLst>
                      <a:ext uri="{FF2B5EF4-FFF2-40B4-BE49-F238E27FC236}">
                        <a16:creationId xmlns:a16="http://schemas.microsoft.com/office/drawing/2014/main" id="{5B4B338C-917D-4A7D-9551-690B2361DAB3}"/>
                      </a:ext>
                    </a:extLst>
                  </p:cNvPr>
                  <p:cNvSpPr/>
                  <p:nvPr/>
                </p:nvSpPr>
                <p:spPr>
                  <a:xfrm>
                    <a:off x="894103" y="723171"/>
                    <a:ext cx="946092" cy="538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6092" h="538657">
                        <a:moveTo>
                          <a:pt x="417338" y="1079"/>
                        </a:moveTo>
                        <a:cubicBezTo>
                          <a:pt x="483744" y="7972"/>
                          <a:pt x="544782" y="47542"/>
                          <a:pt x="576775" y="109844"/>
                        </a:cubicBezTo>
                        <a:cubicBezTo>
                          <a:pt x="628412" y="91883"/>
                          <a:pt x="685661" y="99741"/>
                          <a:pt x="730563" y="131173"/>
                        </a:cubicBezTo>
                        <a:cubicBezTo>
                          <a:pt x="774343" y="162604"/>
                          <a:pt x="801283" y="213118"/>
                          <a:pt x="801283" y="268124"/>
                        </a:cubicBezTo>
                        <a:cubicBezTo>
                          <a:pt x="804651" y="268124"/>
                          <a:pt x="809142" y="268124"/>
                          <a:pt x="812509" y="268124"/>
                        </a:cubicBezTo>
                        <a:cubicBezTo>
                          <a:pt x="886598" y="268124"/>
                          <a:pt x="946092" y="329863"/>
                          <a:pt x="946092" y="403951"/>
                        </a:cubicBezTo>
                        <a:cubicBezTo>
                          <a:pt x="946092" y="478039"/>
                          <a:pt x="885475" y="538657"/>
                          <a:pt x="811387" y="538657"/>
                        </a:cubicBezTo>
                        <a:lnTo>
                          <a:pt x="160309" y="538657"/>
                        </a:lnTo>
                        <a:lnTo>
                          <a:pt x="160309" y="537535"/>
                        </a:lnTo>
                        <a:cubicBezTo>
                          <a:pt x="98569" y="534167"/>
                          <a:pt x="42441" y="497123"/>
                          <a:pt x="15500" y="440996"/>
                        </a:cubicBezTo>
                        <a:cubicBezTo>
                          <a:pt x="-10318" y="384869"/>
                          <a:pt x="-3583" y="318638"/>
                          <a:pt x="33461" y="268124"/>
                        </a:cubicBezTo>
                        <a:cubicBezTo>
                          <a:pt x="71627" y="218731"/>
                          <a:pt x="133368" y="192912"/>
                          <a:pt x="195108" y="203016"/>
                        </a:cubicBezTo>
                        <a:cubicBezTo>
                          <a:pt x="195108" y="201893"/>
                          <a:pt x="195108" y="200771"/>
                          <a:pt x="195108" y="200771"/>
                        </a:cubicBezTo>
                        <a:cubicBezTo>
                          <a:pt x="195108" y="107598"/>
                          <a:pt x="260215" y="26775"/>
                          <a:pt x="350020" y="5447"/>
                        </a:cubicBezTo>
                        <a:cubicBezTo>
                          <a:pt x="372471" y="115"/>
                          <a:pt x="395203" y="-1218"/>
                          <a:pt x="417338" y="1079"/>
                        </a:cubicBezTo>
                        <a:close/>
                        <a:moveTo>
                          <a:pt x="233023" y="275734"/>
                        </a:moveTo>
                        <a:cubicBezTo>
                          <a:pt x="212429" y="275734"/>
                          <a:pt x="195518" y="280548"/>
                          <a:pt x="182291" y="290175"/>
                        </a:cubicBezTo>
                        <a:cubicBezTo>
                          <a:pt x="169064" y="299803"/>
                          <a:pt x="162450" y="312988"/>
                          <a:pt x="162450" y="329731"/>
                        </a:cubicBezTo>
                        <a:cubicBezTo>
                          <a:pt x="162450" y="341368"/>
                          <a:pt x="165925" y="351497"/>
                          <a:pt x="172873" y="360120"/>
                        </a:cubicBezTo>
                        <a:cubicBezTo>
                          <a:pt x="179822" y="368743"/>
                          <a:pt x="192044" y="377240"/>
                          <a:pt x="209541" y="385611"/>
                        </a:cubicBezTo>
                        <a:cubicBezTo>
                          <a:pt x="223772" y="392392"/>
                          <a:pt x="233295" y="397311"/>
                          <a:pt x="238109" y="400366"/>
                        </a:cubicBezTo>
                        <a:cubicBezTo>
                          <a:pt x="242922" y="403422"/>
                          <a:pt x="246752" y="407001"/>
                          <a:pt x="249599" y="411103"/>
                        </a:cubicBezTo>
                        <a:cubicBezTo>
                          <a:pt x="252445" y="415205"/>
                          <a:pt x="253868" y="419809"/>
                          <a:pt x="253868" y="424916"/>
                        </a:cubicBezTo>
                        <a:cubicBezTo>
                          <a:pt x="253868" y="442580"/>
                          <a:pt x="240976" y="451412"/>
                          <a:pt x="215191" y="451412"/>
                        </a:cubicBezTo>
                        <a:cubicBezTo>
                          <a:pt x="195016" y="451412"/>
                          <a:pt x="177477" y="445343"/>
                          <a:pt x="162576" y="433204"/>
                        </a:cubicBezTo>
                        <a:lnTo>
                          <a:pt x="162576" y="465727"/>
                        </a:lnTo>
                        <a:cubicBezTo>
                          <a:pt x="168018" y="469076"/>
                          <a:pt x="175803" y="471755"/>
                          <a:pt x="185933" y="473764"/>
                        </a:cubicBezTo>
                        <a:cubicBezTo>
                          <a:pt x="196062" y="475773"/>
                          <a:pt x="205271" y="476778"/>
                          <a:pt x="213559" y="476778"/>
                        </a:cubicBezTo>
                        <a:cubicBezTo>
                          <a:pt x="236079" y="476778"/>
                          <a:pt x="253701" y="472132"/>
                          <a:pt x="266426" y="462839"/>
                        </a:cubicBezTo>
                        <a:cubicBezTo>
                          <a:pt x="279150" y="453547"/>
                          <a:pt x="285513" y="440110"/>
                          <a:pt x="285513" y="422530"/>
                        </a:cubicBezTo>
                        <a:cubicBezTo>
                          <a:pt x="285513" y="410726"/>
                          <a:pt x="281829" y="400283"/>
                          <a:pt x="274462" y="391199"/>
                        </a:cubicBezTo>
                        <a:cubicBezTo>
                          <a:pt x="267095" y="382116"/>
                          <a:pt x="253743" y="373054"/>
                          <a:pt x="234404" y="364013"/>
                        </a:cubicBezTo>
                        <a:cubicBezTo>
                          <a:pt x="217829" y="356143"/>
                          <a:pt x="206966" y="349865"/>
                          <a:pt x="201818" y="345177"/>
                        </a:cubicBezTo>
                        <a:cubicBezTo>
                          <a:pt x="196669" y="340489"/>
                          <a:pt x="194095" y="334503"/>
                          <a:pt x="194095" y="327220"/>
                        </a:cubicBezTo>
                        <a:cubicBezTo>
                          <a:pt x="194095" y="319183"/>
                          <a:pt x="197611" y="312862"/>
                          <a:pt x="204643" y="308258"/>
                        </a:cubicBezTo>
                        <a:cubicBezTo>
                          <a:pt x="211675" y="303654"/>
                          <a:pt x="220926" y="301351"/>
                          <a:pt x="232395" y="301351"/>
                        </a:cubicBezTo>
                        <a:cubicBezTo>
                          <a:pt x="250310" y="301351"/>
                          <a:pt x="265254" y="305495"/>
                          <a:pt x="277225" y="313783"/>
                        </a:cubicBezTo>
                        <a:lnTo>
                          <a:pt x="277225" y="282892"/>
                        </a:lnTo>
                        <a:cubicBezTo>
                          <a:pt x="267263" y="278120"/>
                          <a:pt x="252529" y="275734"/>
                          <a:pt x="233023" y="275734"/>
                        </a:cubicBezTo>
                        <a:close/>
                        <a:moveTo>
                          <a:pt x="671173" y="275734"/>
                        </a:moveTo>
                        <a:cubicBezTo>
                          <a:pt x="650579" y="275734"/>
                          <a:pt x="633668" y="280548"/>
                          <a:pt x="620441" y="290175"/>
                        </a:cubicBezTo>
                        <a:cubicBezTo>
                          <a:pt x="607214" y="299803"/>
                          <a:pt x="600601" y="312988"/>
                          <a:pt x="600601" y="329731"/>
                        </a:cubicBezTo>
                        <a:cubicBezTo>
                          <a:pt x="600601" y="341368"/>
                          <a:pt x="604075" y="351497"/>
                          <a:pt x="611023" y="360120"/>
                        </a:cubicBezTo>
                        <a:cubicBezTo>
                          <a:pt x="617972" y="368743"/>
                          <a:pt x="630194" y="377240"/>
                          <a:pt x="647691" y="385611"/>
                        </a:cubicBezTo>
                        <a:cubicBezTo>
                          <a:pt x="661922" y="392392"/>
                          <a:pt x="671445" y="397311"/>
                          <a:pt x="676259" y="400366"/>
                        </a:cubicBezTo>
                        <a:cubicBezTo>
                          <a:pt x="681072" y="403422"/>
                          <a:pt x="684902" y="407001"/>
                          <a:pt x="687749" y="411103"/>
                        </a:cubicBezTo>
                        <a:cubicBezTo>
                          <a:pt x="690595" y="415205"/>
                          <a:pt x="692018" y="419809"/>
                          <a:pt x="692018" y="424916"/>
                        </a:cubicBezTo>
                        <a:cubicBezTo>
                          <a:pt x="692018" y="442580"/>
                          <a:pt x="679126" y="451412"/>
                          <a:pt x="653341" y="451412"/>
                        </a:cubicBezTo>
                        <a:cubicBezTo>
                          <a:pt x="633166" y="451412"/>
                          <a:pt x="615628" y="445343"/>
                          <a:pt x="600726" y="433204"/>
                        </a:cubicBezTo>
                        <a:lnTo>
                          <a:pt x="600726" y="465727"/>
                        </a:lnTo>
                        <a:cubicBezTo>
                          <a:pt x="606168" y="469076"/>
                          <a:pt x="613953" y="471755"/>
                          <a:pt x="624083" y="473764"/>
                        </a:cubicBezTo>
                        <a:cubicBezTo>
                          <a:pt x="634212" y="475773"/>
                          <a:pt x="643421" y="476778"/>
                          <a:pt x="651709" y="476778"/>
                        </a:cubicBezTo>
                        <a:cubicBezTo>
                          <a:pt x="674229" y="476778"/>
                          <a:pt x="691851" y="472132"/>
                          <a:pt x="704576" y="462839"/>
                        </a:cubicBezTo>
                        <a:cubicBezTo>
                          <a:pt x="717300" y="453547"/>
                          <a:pt x="723663" y="440110"/>
                          <a:pt x="723663" y="422530"/>
                        </a:cubicBezTo>
                        <a:cubicBezTo>
                          <a:pt x="723663" y="410726"/>
                          <a:pt x="719979" y="400283"/>
                          <a:pt x="712612" y="391199"/>
                        </a:cubicBezTo>
                        <a:cubicBezTo>
                          <a:pt x="705245" y="382116"/>
                          <a:pt x="691893" y="373054"/>
                          <a:pt x="672554" y="364013"/>
                        </a:cubicBezTo>
                        <a:cubicBezTo>
                          <a:pt x="655979" y="356143"/>
                          <a:pt x="645116" y="349865"/>
                          <a:pt x="639968" y="345177"/>
                        </a:cubicBezTo>
                        <a:cubicBezTo>
                          <a:pt x="634819" y="340489"/>
                          <a:pt x="632245" y="334503"/>
                          <a:pt x="632245" y="327220"/>
                        </a:cubicBezTo>
                        <a:cubicBezTo>
                          <a:pt x="632245" y="319183"/>
                          <a:pt x="635761" y="312862"/>
                          <a:pt x="642793" y="308258"/>
                        </a:cubicBezTo>
                        <a:cubicBezTo>
                          <a:pt x="649825" y="303654"/>
                          <a:pt x="659076" y="301351"/>
                          <a:pt x="670545" y="301351"/>
                        </a:cubicBezTo>
                        <a:cubicBezTo>
                          <a:pt x="688460" y="301351"/>
                          <a:pt x="703404" y="305495"/>
                          <a:pt x="715375" y="313783"/>
                        </a:cubicBezTo>
                        <a:lnTo>
                          <a:pt x="715375" y="282892"/>
                        </a:lnTo>
                        <a:cubicBezTo>
                          <a:pt x="705413" y="278120"/>
                          <a:pt x="690679" y="275734"/>
                          <a:pt x="671173" y="275734"/>
                        </a:cubicBezTo>
                        <a:close/>
                        <a:moveTo>
                          <a:pt x="372991" y="331364"/>
                        </a:moveTo>
                        <a:cubicBezTo>
                          <a:pt x="354406" y="331364"/>
                          <a:pt x="338040" y="335549"/>
                          <a:pt x="323892" y="343921"/>
                        </a:cubicBezTo>
                        <a:lnTo>
                          <a:pt x="323892" y="369915"/>
                        </a:lnTo>
                        <a:cubicBezTo>
                          <a:pt x="337872" y="359115"/>
                          <a:pt x="353192" y="353716"/>
                          <a:pt x="369852" y="353716"/>
                        </a:cubicBezTo>
                        <a:cubicBezTo>
                          <a:pt x="388018" y="353716"/>
                          <a:pt x="397101" y="364055"/>
                          <a:pt x="397101" y="384732"/>
                        </a:cubicBezTo>
                        <a:lnTo>
                          <a:pt x="356792" y="390258"/>
                        </a:lnTo>
                        <a:cubicBezTo>
                          <a:pt x="325734" y="394611"/>
                          <a:pt x="310204" y="409847"/>
                          <a:pt x="310204" y="435967"/>
                        </a:cubicBezTo>
                        <a:cubicBezTo>
                          <a:pt x="310204" y="448440"/>
                          <a:pt x="314118" y="458361"/>
                          <a:pt x="321945" y="465727"/>
                        </a:cubicBezTo>
                        <a:cubicBezTo>
                          <a:pt x="329773" y="473094"/>
                          <a:pt x="340509" y="476778"/>
                          <a:pt x="354155" y="476778"/>
                        </a:cubicBezTo>
                        <a:cubicBezTo>
                          <a:pt x="372824" y="476778"/>
                          <a:pt x="386888" y="468658"/>
                          <a:pt x="396348" y="452417"/>
                        </a:cubicBezTo>
                        <a:lnTo>
                          <a:pt x="396976" y="452417"/>
                        </a:lnTo>
                        <a:lnTo>
                          <a:pt x="396976" y="473513"/>
                        </a:lnTo>
                        <a:lnTo>
                          <a:pt x="425607" y="473513"/>
                        </a:lnTo>
                        <a:lnTo>
                          <a:pt x="425607" y="385737"/>
                        </a:lnTo>
                        <a:cubicBezTo>
                          <a:pt x="425607" y="349488"/>
                          <a:pt x="408068" y="331364"/>
                          <a:pt x="372991" y="331364"/>
                        </a:cubicBezTo>
                        <a:close/>
                        <a:moveTo>
                          <a:pt x="515866" y="331364"/>
                        </a:moveTo>
                        <a:cubicBezTo>
                          <a:pt x="497281" y="331364"/>
                          <a:pt x="480915" y="335549"/>
                          <a:pt x="466767" y="343921"/>
                        </a:cubicBezTo>
                        <a:lnTo>
                          <a:pt x="466767" y="369915"/>
                        </a:lnTo>
                        <a:cubicBezTo>
                          <a:pt x="480747" y="359115"/>
                          <a:pt x="496067" y="353716"/>
                          <a:pt x="512727" y="353716"/>
                        </a:cubicBezTo>
                        <a:cubicBezTo>
                          <a:pt x="530893" y="353716"/>
                          <a:pt x="539976" y="364055"/>
                          <a:pt x="539976" y="384732"/>
                        </a:cubicBezTo>
                        <a:lnTo>
                          <a:pt x="499667" y="390258"/>
                        </a:lnTo>
                        <a:cubicBezTo>
                          <a:pt x="468609" y="394611"/>
                          <a:pt x="453079" y="409847"/>
                          <a:pt x="453079" y="435967"/>
                        </a:cubicBezTo>
                        <a:cubicBezTo>
                          <a:pt x="453079" y="448440"/>
                          <a:pt x="456993" y="458361"/>
                          <a:pt x="464820" y="465727"/>
                        </a:cubicBezTo>
                        <a:cubicBezTo>
                          <a:pt x="472648" y="473094"/>
                          <a:pt x="483384" y="476778"/>
                          <a:pt x="497030" y="476778"/>
                        </a:cubicBezTo>
                        <a:cubicBezTo>
                          <a:pt x="515699" y="476778"/>
                          <a:pt x="529763" y="468658"/>
                          <a:pt x="539223" y="452417"/>
                        </a:cubicBezTo>
                        <a:lnTo>
                          <a:pt x="539851" y="452417"/>
                        </a:lnTo>
                        <a:lnTo>
                          <a:pt x="539851" y="473513"/>
                        </a:lnTo>
                        <a:lnTo>
                          <a:pt x="568482" y="473513"/>
                        </a:lnTo>
                        <a:lnTo>
                          <a:pt x="568482" y="385737"/>
                        </a:lnTo>
                        <a:cubicBezTo>
                          <a:pt x="568482" y="349488"/>
                          <a:pt x="550943" y="331364"/>
                          <a:pt x="515866" y="331364"/>
                        </a:cubicBezTo>
                        <a:close/>
                      </a:path>
                    </a:pathLst>
                  </a:custGeom>
                  <a:grpFill/>
                  <a:ln w="6548" cap="flat">
                    <a:noFill/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sz="1600" ker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50" name="手繪多邊形: 圖案 90" descr="雲朵 以實心填滿">
                    <a:extLst>
                      <a:ext uri="{FF2B5EF4-FFF2-40B4-BE49-F238E27FC236}">
                        <a16:creationId xmlns:a16="http://schemas.microsoft.com/office/drawing/2014/main" id="{8E4A7DC9-47A4-4084-B5BD-10444539C6EF}"/>
                      </a:ext>
                    </a:extLst>
                  </p:cNvPr>
                  <p:cNvSpPr/>
                  <p:nvPr/>
                </p:nvSpPr>
                <p:spPr>
                  <a:xfrm>
                    <a:off x="1233065" y="1127995"/>
                    <a:ext cx="58140" cy="4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0" h="49225">
                        <a:moveTo>
                          <a:pt x="58140" y="0"/>
                        </a:moveTo>
                        <a:lnTo>
                          <a:pt x="58140" y="12306"/>
                        </a:lnTo>
                        <a:cubicBezTo>
                          <a:pt x="58140" y="22938"/>
                          <a:pt x="54875" y="31749"/>
                          <a:pt x="48346" y="38740"/>
                        </a:cubicBezTo>
                        <a:cubicBezTo>
                          <a:pt x="41816" y="45730"/>
                          <a:pt x="33612" y="49225"/>
                          <a:pt x="23733" y="49225"/>
                        </a:cubicBezTo>
                        <a:cubicBezTo>
                          <a:pt x="16785" y="49225"/>
                          <a:pt x="11092" y="47279"/>
                          <a:pt x="6655" y="43386"/>
                        </a:cubicBezTo>
                        <a:cubicBezTo>
                          <a:pt x="2218" y="39493"/>
                          <a:pt x="0" y="34491"/>
                          <a:pt x="0" y="28380"/>
                        </a:cubicBezTo>
                        <a:cubicBezTo>
                          <a:pt x="0" y="21097"/>
                          <a:pt x="2072" y="15571"/>
                          <a:pt x="6216" y="11804"/>
                        </a:cubicBezTo>
                        <a:cubicBezTo>
                          <a:pt x="10359" y="8037"/>
                          <a:pt x="17454" y="5484"/>
                          <a:pt x="27500" y="4144"/>
                        </a:cubicBezTo>
                        <a:lnTo>
                          <a:pt x="58140" y="0"/>
                        </a:lnTo>
                        <a:close/>
                      </a:path>
                    </a:pathLst>
                  </a:custGeom>
                  <a:grpFill/>
                  <a:ln w="6548" cap="flat">
                    <a:noFill/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sz="1600" ker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51" name="手繪多邊形: 圖案 89" descr="雲朵 以實心填滿">
                    <a:extLst>
                      <a:ext uri="{FF2B5EF4-FFF2-40B4-BE49-F238E27FC236}">
                        <a16:creationId xmlns:a16="http://schemas.microsoft.com/office/drawing/2014/main" id="{D1A592D8-18D0-49F5-BCF4-5B713D20880F}"/>
                      </a:ext>
                    </a:extLst>
                  </p:cNvPr>
                  <p:cNvSpPr/>
                  <p:nvPr/>
                </p:nvSpPr>
                <p:spPr>
                  <a:xfrm>
                    <a:off x="1375940" y="1127995"/>
                    <a:ext cx="58140" cy="4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0" h="49225">
                        <a:moveTo>
                          <a:pt x="58140" y="0"/>
                        </a:moveTo>
                        <a:lnTo>
                          <a:pt x="58140" y="12306"/>
                        </a:lnTo>
                        <a:cubicBezTo>
                          <a:pt x="58140" y="22938"/>
                          <a:pt x="54875" y="31749"/>
                          <a:pt x="48346" y="38740"/>
                        </a:cubicBezTo>
                        <a:cubicBezTo>
                          <a:pt x="41816" y="45730"/>
                          <a:pt x="33612" y="49225"/>
                          <a:pt x="23733" y="49225"/>
                        </a:cubicBezTo>
                        <a:cubicBezTo>
                          <a:pt x="16785" y="49225"/>
                          <a:pt x="11092" y="47279"/>
                          <a:pt x="6655" y="43386"/>
                        </a:cubicBezTo>
                        <a:cubicBezTo>
                          <a:pt x="2218" y="39493"/>
                          <a:pt x="0" y="34491"/>
                          <a:pt x="0" y="28380"/>
                        </a:cubicBezTo>
                        <a:cubicBezTo>
                          <a:pt x="0" y="21097"/>
                          <a:pt x="2072" y="15571"/>
                          <a:pt x="6216" y="11804"/>
                        </a:cubicBezTo>
                        <a:cubicBezTo>
                          <a:pt x="10359" y="8037"/>
                          <a:pt x="17454" y="5484"/>
                          <a:pt x="27500" y="4144"/>
                        </a:cubicBezTo>
                        <a:lnTo>
                          <a:pt x="58140" y="0"/>
                        </a:lnTo>
                        <a:close/>
                      </a:path>
                    </a:pathLst>
                  </a:custGeom>
                  <a:grpFill/>
                  <a:ln w="6548" cap="flat">
                    <a:noFill/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sz="1600" ker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92" name="群組 191">
                <a:extLst>
                  <a:ext uri="{FF2B5EF4-FFF2-40B4-BE49-F238E27FC236}">
                    <a16:creationId xmlns:a16="http://schemas.microsoft.com/office/drawing/2014/main" id="{677C6F13-6721-4A50-938F-B9A25C91A5AD}"/>
                  </a:ext>
                </a:extLst>
              </p:cNvPr>
              <p:cNvGrpSpPr/>
              <p:nvPr/>
            </p:nvGrpSpPr>
            <p:grpSpPr>
              <a:xfrm>
                <a:off x="7906469" y="2312227"/>
                <a:ext cx="2250580" cy="741602"/>
                <a:chOff x="7224004" y="1908040"/>
                <a:chExt cx="2250580" cy="741602"/>
              </a:xfrm>
            </p:grpSpPr>
            <p:grpSp>
              <p:nvGrpSpPr>
                <p:cNvPr id="236" name="群組 235">
                  <a:extLst>
                    <a:ext uri="{FF2B5EF4-FFF2-40B4-BE49-F238E27FC236}">
                      <a16:creationId xmlns:a16="http://schemas.microsoft.com/office/drawing/2014/main" id="{ECF32CC9-43C0-4502-B3ED-6D99C257FB56}"/>
                    </a:ext>
                  </a:extLst>
                </p:cNvPr>
                <p:cNvGrpSpPr/>
                <p:nvPr/>
              </p:nvGrpSpPr>
              <p:grpSpPr>
                <a:xfrm>
                  <a:off x="7224004" y="1908040"/>
                  <a:ext cx="2250580" cy="717357"/>
                  <a:chOff x="6905917" y="1732602"/>
                  <a:chExt cx="2250580" cy="717357"/>
                </a:xfrm>
                <a:noFill/>
              </p:grpSpPr>
              <p:sp>
                <p:nvSpPr>
                  <p:cNvPr id="240" name="矩形: 圓角 18">
                    <a:extLst>
                      <a:ext uri="{FF2B5EF4-FFF2-40B4-BE49-F238E27FC236}">
                        <a16:creationId xmlns:a16="http://schemas.microsoft.com/office/drawing/2014/main" id="{6EF73AF5-4B01-44E6-B3BE-5C8C0EA16985}"/>
                      </a:ext>
                    </a:extLst>
                  </p:cNvPr>
                  <p:cNvSpPr/>
                  <p:nvPr/>
                </p:nvSpPr>
                <p:spPr>
                  <a:xfrm>
                    <a:off x="6934043" y="1740384"/>
                    <a:ext cx="2222454" cy="709575"/>
                  </a:xfrm>
                  <a:prstGeom prst="roundRect">
                    <a:avLst>
                      <a:gd name="adj" fmla="val 13986"/>
                    </a:avLst>
                  </a:prstGeom>
                  <a:grpFill/>
                  <a:ln w="25400" cap="flat" cmpd="sng" algn="ctr">
                    <a:solidFill>
                      <a:srgbClr val="0070C0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sz="1600" ker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41" name="文字方塊 15">
                    <a:extLst>
                      <a:ext uri="{FF2B5EF4-FFF2-40B4-BE49-F238E27FC236}">
                        <a16:creationId xmlns:a16="http://schemas.microsoft.com/office/drawing/2014/main" id="{5E216DB5-6895-4E5D-A28C-7CD73EEB78C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89206" y="1732602"/>
                    <a:ext cx="1795647" cy="3849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defTabSz="4572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1pPr>
                    <a:lvl2pPr marL="742950" indent="-285750" defTabSz="4572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2pPr>
                    <a:lvl3pPr marL="1143000" indent="-228600" defTabSz="4572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3pPr>
                    <a:lvl4pPr marL="1600200" indent="-228600" defTabSz="4572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4pPr>
                    <a:lvl5pPr marL="2057400" indent="-228600" defTabSz="4572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新細明體" panose="02020500000000000000" pitchFamily="18" charset="-120"/>
                      </a:defRPr>
                    </a:lvl9pPr>
                  </a:lstStyle>
                  <a:p>
                    <a:pPr algn="ctr"/>
                    <a:r>
                      <a:rPr lang="zh-TW" altLang="en-US" b="1" dirty="0">
                        <a:solidFill>
                          <a:srgbClr val="0D0D0D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平台供應商</a:t>
                    </a:r>
                    <a:endParaRPr kumimoji="0" lang="en-US" altLang="zh-TW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grpSp>
                <p:nvGrpSpPr>
                  <p:cNvPr id="242" name="群組 241">
                    <a:extLst>
                      <a:ext uri="{FF2B5EF4-FFF2-40B4-BE49-F238E27FC236}">
                        <a16:creationId xmlns:a16="http://schemas.microsoft.com/office/drawing/2014/main" id="{5301CBF0-F67A-4A24-B8F5-E444A0B83E89}"/>
                      </a:ext>
                    </a:extLst>
                  </p:cNvPr>
                  <p:cNvGrpSpPr/>
                  <p:nvPr/>
                </p:nvGrpSpPr>
                <p:grpSpPr>
                  <a:xfrm>
                    <a:off x="6905917" y="2010448"/>
                    <a:ext cx="671563" cy="346331"/>
                    <a:chOff x="894103" y="723171"/>
                    <a:chExt cx="946092" cy="538657"/>
                  </a:xfrm>
                  <a:grpFill/>
                </p:grpSpPr>
                <p:sp>
                  <p:nvSpPr>
                    <p:cNvPr id="243" name="手繪多邊形: 圖案 91" descr="雲朵 以實心填滿">
                      <a:extLst>
                        <a:ext uri="{FF2B5EF4-FFF2-40B4-BE49-F238E27FC236}">
                          <a16:creationId xmlns:a16="http://schemas.microsoft.com/office/drawing/2014/main" id="{71278151-0F5F-4F4E-A9CF-BD5B3A71E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103" y="723171"/>
                      <a:ext cx="946092" cy="538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6092" h="538657">
                          <a:moveTo>
                            <a:pt x="417338" y="1079"/>
                          </a:moveTo>
                          <a:cubicBezTo>
                            <a:pt x="483744" y="7972"/>
                            <a:pt x="544782" y="47542"/>
                            <a:pt x="576775" y="109844"/>
                          </a:cubicBezTo>
                          <a:cubicBezTo>
                            <a:pt x="628412" y="91883"/>
                            <a:pt x="685661" y="99741"/>
                            <a:pt x="730563" y="131173"/>
                          </a:cubicBezTo>
                          <a:cubicBezTo>
                            <a:pt x="774343" y="162604"/>
                            <a:pt x="801283" y="213118"/>
                            <a:pt x="801283" y="268124"/>
                          </a:cubicBezTo>
                          <a:cubicBezTo>
                            <a:pt x="804651" y="268124"/>
                            <a:pt x="809142" y="268124"/>
                            <a:pt x="812509" y="268124"/>
                          </a:cubicBezTo>
                          <a:cubicBezTo>
                            <a:pt x="886598" y="268124"/>
                            <a:pt x="946092" y="329863"/>
                            <a:pt x="946092" y="403951"/>
                          </a:cubicBezTo>
                          <a:cubicBezTo>
                            <a:pt x="946092" y="478039"/>
                            <a:pt x="885475" y="538657"/>
                            <a:pt x="811387" y="538657"/>
                          </a:cubicBezTo>
                          <a:lnTo>
                            <a:pt x="160309" y="538657"/>
                          </a:lnTo>
                          <a:lnTo>
                            <a:pt x="160309" y="537535"/>
                          </a:lnTo>
                          <a:cubicBezTo>
                            <a:pt x="98569" y="534167"/>
                            <a:pt x="42441" y="497123"/>
                            <a:pt x="15500" y="440996"/>
                          </a:cubicBezTo>
                          <a:cubicBezTo>
                            <a:pt x="-10318" y="384869"/>
                            <a:pt x="-3583" y="318638"/>
                            <a:pt x="33461" y="268124"/>
                          </a:cubicBezTo>
                          <a:cubicBezTo>
                            <a:pt x="71627" y="218731"/>
                            <a:pt x="133368" y="192912"/>
                            <a:pt x="195108" y="203016"/>
                          </a:cubicBezTo>
                          <a:cubicBezTo>
                            <a:pt x="195108" y="201893"/>
                            <a:pt x="195108" y="200771"/>
                            <a:pt x="195108" y="200771"/>
                          </a:cubicBezTo>
                          <a:cubicBezTo>
                            <a:pt x="195108" y="107598"/>
                            <a:pt x="260215" y="26775"/>
                            <a:pt x="350020" y="5447"/>
                          </a:cubicBezTo>
                          <a:cubicBezTo>
                            <a:pt x="372471" y="115"/>
                            <a:pt x="395203" y="-1218"/>
                            <a:pt x="417338" y="1079"/>
                          </a:cubicBezTo>
                          <a:close/>
                          <a:moveTo>
                            <a:pt x="233023" y="275734"/>
                          </a:moveTo>
                          <a:cubicBezTo>
                            <a:pt x="212429" y="275734"/>
                            <a:pt x="195518" y="280548"/>
                            <a:pt x="182291" y="290175"/>
                          </a:cubicBezTo>
                          <a:cubicBezTo>
                            <a:pt x="169064" y="299803"/>
                            <a:pt x="162450" y="312988"/>
                            <a:pt x="162450" y="329731"/>
                          </a:cubicBezTo>
                          <a:cubicBezTo>
                            <a:pt x="162450" y="341368"/>
                            <a:pt x="165925" y="351497"/>
                            <a:pt x="172873" y="360120"/>
                          </a:cubicBezTo>
                          <a:cubicBezTo>
                            <a:pt x="179822" y="368743"/>
                            <a:pt x="192044" y="377240"/>
                            <a:pt x="209541" y="385611"/>
                          </a:cubicBezTo>
                          <a:cubicBezTo>
                            <a:pt x="223772" y="392392"/>
                            <a:pt x="233295" y="397311"/>
                            <a:pt x="238109" y="400366"/>
                          </a:cubicBezTo>
                          <a:cubicBezTo>
                            <a:pt x="242922" y="403422"/>
                            <a:pt x="246752" y="407001"/>
                            <a:pt x="249599" y="411103"/>
                          </a:cubicBezTo>
                          <a:cubicBezTo>
                            <a:pt x="252445" y="415205"/>
                            <a:pt x="253868" y="419809"/>
                            <a:pt x="253868" y="424916"/>
                          </a:cubicBezTo>
                          <a:cubicBezTo>
                            <a:pt x="253868" y="442580"/>
                            <a:pt x="240976" y="451412"/>
                            <a:pt x="215191" y="451412"/>
                          </a:cubicBezTo>
                          <a:cubicBezTo>
                            <a:pt x="195016" y="451412"/>
                            <a:pt x="177477" y="445343"/>
                            <a:pt x="162576" y="433204"/>
                          </a:cubicBezTo>
                          <a:lnTo>
                            <a:pt x="162576" y="465727"/>
                          </a:lnTo>
                          <a:cubicBezTo>
                            <a:pt x="168018" y="469076"/>
                            <a:pt x="175803" y="471755"/>
                            <a:pt x="185933" y="473764"/>
                          </a:cubicBezTo>
                          <a:cubicBezTo>
                            <a:pt x="196062" y="475773"/>
                            <a:pt x="205271" y="476778"/>
                            <a:pt x="213559" y="476778"/>
                          </a:cubicBezTo>
                          <a:cubicBezTo>
                            <a:pt x="236079" y="476778"/>
                            <a:pt x="253701" y="472132"/>
                            <a:pt x="266426" y="462839"/>
                          </a:cubicBezTo>
                          <a:cubicBezTo>
                            <a:pt x="279150" y="453547"/>
                            <a:pt x="285513" y="440110"/>
                            <a:pt x="285513" y="422530"/>
                          </a:cubicBezTo>
                          <a:cubicBezTo>
                            <a:pt x="285513" y="410726"/>
                            <a:pt x="281829" y="400283"/>
                            <a:pt x="274462" y="391199"/>
                          </a:cubicBezTo>
                          <a:cubicBezTo>
                            <a:pt x="267095" y="382116"/>
                            <a:pt x="253743" y="373054"/>
                            <a:pt x="234404" y="364013"/>
                          </a:cubicBezTo>
                          <a:cubicBezTo>
                            <a:pt x="217829" y="356143"/>
                            <a:pt x="206966" y="349865"/>
                            <a:pt x="201818" y="345177"/>
                          </a:cubicBezTo>
                          <a:cubicBezTo>
                            <a:pt x="196669" y="340489"/>
                            <a:pt x="194095" y="334503"/>
                            <a:pt x="194095" y="327220"/>
                          </a:cubicBezTo>
                          <a:cubicBezTo>
                            <a:pt x="194095" y="319183"/>
                            <a:pt x="197611" y="312862"/>
                            <a:pt x="204643" y="308258"/>
                          </a:cubicBezTo>
                          <a:cubicBezTo>
                            <a:pt x="211675" y="303654"/>
                            <a:pt x="220926" y="301351"/>
                            <a:pt x="232395" y="301351"/>
                          </a:cubicBezTo>
                          <a:cubicBezTo>
                            <a:pt x="250310" y="301351"/>
                            <a:pt x="265254" y="305495"/>
                            <a:pt x="277225" y="313783"/>
                          </a:cubicBezTo>
                          <a:lnTo>
                            <a:pt x="277225" y="282892"/>
                          </a:lnTo>
                          <a:cubicBezTo>
                            <a:pt x="267263" y="278120"/>
                            <a:pt x="252529" y="275734"/>
                            <a:pt x="233023" y="275734"/>
                          </a:cubicBezTo>
                          <a:close/>
                          <a:moveTo>
                            <a:pt x="671173" y="275734"/>
                          </a:moveTo>
                          <a:cubicBezTo>
                            <a:pt x="650579" y="275734"/>
                            <a:pt x="633668" y="280548"/>
                            <a:pt x="620441" y="290175"/>
                          </a:cubicBezTo>
                          <a:cubicBezTo>
                            <a:pt x="607214" y="299803"/>
                            <a:pt x="600601" y="312988"/>
                            <a:pt x="600601" y="329731"/>
                          </a:cubicBezTo>
                          <a:cubicBezTo>
                            <a:pt x="600601" y="341368"/>
                            <a:pt x="604075" y="351497"/>
                            <a:pt x="611023" y="360120"/>
                          </a:cubicBezTo>
                          <a:cubicBezTo>
                            <a:pt x="617972" y="368743"/>
                            <a:pt x="630194" y="377240"/>
                            <a:pt x="647691" y="385611"/>
                          </a:cubicBezTo>
                          <a:cubicBezTo>
                            <a:pt x="661922" y="392392"/>
                            <a:pt x="671445" y="397311"/>
                            <a:pt x="676259" y="400366"/>
                          </a:cubicBezTo>
                          <a:cubicBezTo>
                            <a:pt x="681072" y="403422"/>
                            <a:pt x="684902" y="407001"/>
                            <a:pt x="687749" y="411103"/>
                          </a:cubicBezTo>
                          <a:cubicBezTo>
                            <a:pt x="690595" y="415205"/>
                            <a:pt x="692018" y="419809"/>
                            <a:pt x="692018" y="424916"/>
                          </a:cubicBezTo>
                          <a:cubicBezTo>
                            <a:pt x="692018" y="442580"/>
                            <a:pt x="679126" y="451412"/>
                            <a:pt x="653341" y="451412"/>
                          </a:cubicBezTo>
                          <a:cubicBezTo>
                            <a:pt x="633166" y="451412"/>
                            <a:pt x="615628" y="445343"/>
                            <a:pt x="600726" y="433204"/>
                          </a:cubicBezTo>
                          <a:lnTo>
                            <a:pt x="600726" y="465727"/>
                          </a:lnTo>
                          <a:cubicBezTo>
                            <a:pt x="606168" y="469076"/>
                            <a:pt x="613953" y="471755"/>
                            <a:pt x="624083" y="473764"/>
                          </a:cubicBezTo>
                          <a:cubicBezTo>
                            <a:pt x="634212" y="475773"/>
                            <a:pt x="643421" y="476778"/>
                            <a:pt x="651709" y="476778"/>
                          </a:cubicBezTo>
                          <a:cubicBezTo>
                            <a:pt x="674229" y="476778"/>
                            <a:pt x="691851" y="472132"/>
                            <a:pt x="704576" y="462839"/>
                          </a:cubicBezTo>
                          <a:cubicBezTo>
                            <a:pt x="717300" y="453547"/>
                            <a:pt x="723663" y="440110"/>
                            <a:pt x="723663" y="422530"/>
                          </a:cubicBezTo>
                          <a:cubicBezTo>
                            <a:pt x="723663" y="410726"/>
                            <a:pt x="719979" y="400283"/>
                            <a:pt x="712612" y="391199"/>
                          </a:cubicBezTo>
                          <a:cubicBezTo>
                            <a:pt x="705245" y="382116"/>
                            <a:pt x="691893" y="373054"/>
                            <a:pt x="672554" y="364013"/>
                          </a:cubicBezTo>
                          <a:cubicBezTo>
                            <a:pt x="655979" y="356143"/>
                            <a:pt x="645116" y="349865"/>
                            <a:pt x="639968" y="345177"/>
                          </a:cubicBezTo>
                          <a:cubicBezTo>
                            <a:pt x="634819" y="340489"/>
                            <a:pt x="632245" y="334503"/>
                            <a:pt x="632245" y="327220"/>
                          </a:cubicBezTo>
                          <a:cubicBezTo>
                            <a:pt x="632245" y="319183"/>
                            <a:pt x="635761" y="312862"/>
                            <a:pt x="642793" y="308258"/>
                          </a:cubicBezTo>
                          <a:cubicBezTo>
                            <a:pt x="649825" y="303654"/>
                            <a:pt x="659076" y="301351"/>
                            <a:pt x="670545" y="301351"/>
                          </a:cubicBezTo>
                          <a:cubicBezTo>
                            <a:pt x="688460" y="301351"/>
                            <a:pt x="703404" y="305495"/>
                            <a:pt x="715375" y="313783"/>
                          </a:cubicBezTo>
                          <a:lnTo>
                            <a:pt x="715375" y="282892"/>
                          </a:lnTo>
                          <a:cubicBezTo>
                            <a:pt x="705413" y="278120"/>
                            <a:pt x="690679" y="275734"/>
                            <a:pt x="671173" y="275734"/>
                          </a:cubicBezTo>
                          <a:close/>
                          <a:moveTo>
                            <a:pt x="372991" y="331364"/>
                          </a:moveTo>
                          <a:cubicBezTo>
                            <a:pt x="354406" y="331364"/>
                            <a:pt x="338040" y="335549"/>
                            <a:pt x="323892" y="343921"/>
                          </a:cubicBezTo>
                          <a:lnTo>
                            <a:pt x="323892" y="369915"/>
                          </a:lnTo>
                          <a:cubicBezTo>
                            <a:pt x="337872" y="359115"/>
                            <a:pt x="353192" y="353716"/>
                            <a:pt x="369852" y="353716"/>
                          </a:cubicBezTo>
                          <a:cubicBezTo>
                            <a:pt x="388018" y="353716"/>
                            <a:pt x="397101" y="364055"/>
                            <a:pt x="397101" y="384732"/>
                          </a:cubicBezTo>
                          <a:lnTo>
                            <a:pt x="356792" y="390258"/>
                          </a:lnTo>
                          <a:cubicBezTo>
                            <a:pt x="325734" y="394611"/>
                            <a:pt x="310204" y="409847"/>
                            <a:pt x="310204" y="435967"/>
                          </a:cubicBezTo>
                          <a:cubicBezTo>
                            <a:pt x="310204" y="448440"/>
                            <a:pt x="314118" y="458361"/>
                            <a:pt x="321945" y="465727"/>
                          </a:cubicBezTo>
                          <a:cubicBezTo>
                            <a:pt x="329773" y="473094"/>
                            <a:pt x="340509" y="476778"/>
                            <a:pt x="354155" y="476778"/>
                          </a:cubicBezTo>
                          <a:cubicBezTo>
                            <a:pt x="372824" y="476778"/>
                            <a:pt x="386888" y="468658"/>
                            <a:pt x="396348" y="452417"/>
                          </a:cubicBezTo>
                          <a:lnTo>
                            <a:pt x="396976" y="452417"/>
                          </a:lnTo>
                          <a:lnTo>
                            <a:pt x="396976" y="473513"/>
                          </a:lnTo>
                          <a:lnTo>
                            <a:pt x="425607" y="473513"/>
                          </a:lnTo>
                          <a:lnTo>
                            <a:pt x="425607" y="385737"/>
                          </a:lnTo>
                          <a:cubicBezTo>
                            <a:pt x="425607" y="349488"/>
                            <a:pt x="408068" y="331364"/>
                            <a:pt x="372991" y="331364"/>
                          </a:cubicBezTo>
                          <a:close/>
                          <a:moveTo>
                            <a:pt x="515866" y="331364"/>
                          </a:moveTo>
                          <a:cubicBezTo>
                            <a:pt x="497281" y="331364"/>
                            <a:pt x="480915" y="335549"/>
                            <a:pt x="466767" y="343921"/>
                          </a:cubicBezTo>
                          <a:lnTo>
                            <a:pt x="466767" y="369915"/>
                          </a:lnTo>
                          <a:cubicBezTo>
                            <a:pt x="480747" y="359115"/>
                            <a:pt x="496067" y="353716"/>
                            <a:pt x="512727" y="353716"/>
                          </a:cubicBezTo>
                          <a:cubicBezTo>
                            <a:pt x="530893" y="353716"/>
                            <a:pt x="539976" y="364055"/>
                            <a:pt x="539976" y="384732"/>
                          </a:cubicBezTo>
                          <a:lnTo>
                            <a:pt x="499667" y="390258"/>
                          </a:lnTo>
                          <a:cubicBezTo>
                            <a:pt x="468609" y="394611"/>
                            <a:pt x="453079" y="409847"/>
                            <a:pt x="453079" y="435967"/>
                          </a:cubicBezTo>
                          <a:cubicBezTo>
                            <a:pt x="453079" y="448440"/>
                            <a:pt x="456993" y="458361"/>
                            <a:pt x="464820" y="465727"/>
                          </a:cubicBezTo>
                          <a:cubicBezTo>
                            <a:pt x="472648" y="473094"/>
                            <a:pt x="483384" y="476778"/>
                            <a:pt x="497030" y="476778"/>
                          </a:cubicBezTo>
                          <a:cubicBezTo>
                            <a:pt x="515699" y="476778"/>
                            <a:pt x="529763" y="468658"/>
                            <a:pt x="539223" y="452417"/>
                          </a:cubicBezTo>
                          <a:lnTo>
                            <a:pt x="539851" y="452417"/>
                          </a:lnTo>
                          <a:lnTo>
                            <a:pt x="539851" y="473513"/>
                          </a:lnTo>
                          <a:lnTo>
                            <a:pt x="568482" y="473513"/>
                          </a:lnTo>
                          <a:lnTo>
                            <a:pt x="568482" y="385737"/>
                          </a:lnTo>
                          <a:cubicBezTo>
                            <a:pt x="568482" y="349488"/>
                            <a:pt x="550943" y="331364"/>
                            <a:pt x="515866" y="331364"/>
                          </a:cubicBezTo>
                          <a:close/>
                        </a:path>
                      </a:pathLst>
                    </a:custGeom>
                    <a:grpFill/>
                    <a:ln w="6548" cap="flat">
                      <a:noFill/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defTabSz="4572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TW" altLang="en-US" sz="1600" ker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244" name="手繪多邊形: 圖案 90" descr="雲朵 以實心填滿">
                      <a:extLst>
                        <a:ext uri="{FF2B5EF4-FFF2-40B4-BE49-F238E27FC236}">
                          <a16:creationId xmlns:a16="http://schemas.microsoft.com/office/drawing/2014/main" id="{608A8D20-E5AC-4206-BC81-14E49475D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065" y="1127995"/>
                      <a:ext cx="58140" cy="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140" h="49225">
                          <a:moveTo>
                            <a:pt x="58140" y="0"/>
                          </a:moveTo>
                          <a:lnTo>
                            <a:pt x="58140" y="12306"/>
                          </a:lnTo>
                          <a:cubicBezTo>
                            <a:pt x="58140" y="22938"/>
                            <a:pt x="54875" y="31749"/>
                            <a:pt x="48346" y="38740"/>
                          </a:cubicBezTo>
                          <a:cubicBezTo>
                            <a:pt x="41816" y="45730"/>
                            <a:pt x="33612" y="49225"/>
                            <a:pt x="23733" y="49225"/>
                          </a:cubicBezTo>
                          <a:cubicBezTo>
                            <a:pt x="16785" y="49225"/>
                            <a:pt x="11092" y="47279"/>
                            <a:pt x="6655" y="43386"/>
                          </a:cubicBezTo>
                          <a:cubicBezTo>
                            <a:pt x="2218" y="39493"/>
                            <a:pt x="0" y="34491"/>
                            <a:pt x="0" y="28380"/>
                          </a:cubicBezTo>
                          <a:cubicBezTo>
                            <a:pt x="0" y="21097"/>
                            <a:pt x="2072" y="15571"/>
                            <a:pt x="6216" y="11804"/>
                          </a:cubicBezTo>
                          <a:cubicBezTo>
                            <a:pt x="10359" y="8037"/>
                            <a:pt x="17454" y="5484"/>
                            <a:pt x="27500" y="4144"/>
                          </a:cubicBezTo>
                          <a:lnTo>
                            <a:pt x="58140" y="0"/>
                          </a:lnTo>
                          <a:close/>
                        </a:path>
                      </a:pathLst>
                    </a:custGeom>
                    <a:grpFill/>
                    <a:ln w="6548" cap="flat">
                      <a:noFill/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defTabSz="4572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TW" altLang="en-US" sz="1600" ker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245" name="手繪多邊形: 圖案 89" descr="雲朵 以實心填滿">
                      <a:extLst>
                        <a:ext uri="{FF2B5EF4-FFF2-40B4-BE49-F238E27FC236}">
                          <a16:creationId xmlns:a16="http://schemas.microsoft.com/office/drawing/2014/main" id="{9F514220-6FEC-44CE-AD8A-1CAAA0AF2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5940" y="1127995"/>
                      <a:ext cx="58140" cy="49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140" h="49225">
                          <a:moveTo>
                            <a:pt x="58140" y="0"/>
                          </a:moveTo>
                          <a:lnTo>
                            <a:pt x="58140" y="12306"/>
                          </a:lnTo>
                          <a:cubicBezTo>
                            <a:pt x="58140" y="22938"/>
                            <a:pt x="54875" y="31749"/>
                            <a:pt x="48346" y="38740"/>
                          </a:cubicBezTo>
                          <a:cubicBezTo>
                            <a:pt x="41816" y="45730"/>
                            <a:pt x="33612" y="49225"/>
                            <a:pt x="23733" y="49225"/>
                          </a:cubicBezTo>
                          <a:cubicBezTo>
                            <a:pt x="16785" y="49225"/>
                            <a:pt x="11092" y="47279"/>
                            <a:pt x="6655" y="43386"/>
                          </a:cubicBezTo>
                          <a:cubicBezTo>
                            <a:pt x="2218" y="39493"/>
                            <a:pt x="0" y="34491"/>
                            <a:pt x="0" y="28380"/>
                          </a:cubicBezTo>
                          <a:cubicBezTo>
                            <a:pt x="0" y="21097"/>
                            <a:pt x="2072" y="15571"/>
                            <a:pt x="6216" y="11804"/>
                          </a:cubicBezTo>
                          <a:cubicBezTo>
                            <a:pt x="10359" y="8037"/>
                            <a:pt x="17454" y="5484"/>
                            <a:pt x="27500" y="4144"/>
                          </a:cubicBezTo>
                          <a:lnTo>
                            <a:pt x="58140" y="0"/>
                          </a:lnTo>
                          <a:close/>
                        </a:path>
                      </a:pathLst>
                    </a:custGeom>
                    <a:grpFill/>
                    <a:ln w="6548" cap="flat">
                      <a:noFill/>
                      <a:prstDash val="solid"/>
                      <a:miter/>
                    </a:ln>
                  </p:spPr>
                  <p:txBody>
                    <a:bodyPr anchor="ctr"/>
                    <a:lstStyle/>
                    <a:p>
                      <a:pPr defTabSz="4572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TW" altLang="en-US" sz="1600" ker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  <p:pic>
              <p:nvPicPr>
                <p:cNvPr id="237" name="Picture 2" descr="如何申請Azure教育版試用| Shu-Te 教學文件網站">
                  <a:extLst>
                    <a:ext uri="{FF2B5EF4-FFF2-40B4-BE49-F238E27FC236}">
                      <a16:creationId xmlns:a16="http://schemas.microsoft.com/office/drawing/2014/main" id="{29331CB3-B97F-4C4D-860C-1441B0935E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2796" y="2175261"/>
                  <a:ext cx="707965" cy="4435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8" name="Picture 6" descr="Tenable 整合功能與合作夥伴| Tenable®">
                  <a:extLst>
                    <a:ext uri="{FF2B5EF4-FFF2-40B4-BE49-F238E27FC236}">
                      <a16:creationId xmlns:a16="http://schemas.microsoft.com/office/drawing/2014/main" id="{30186811-5835-4762-971F-F8F9025F6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73000" y="2103040"/>
                  <a:ext cx="1062837" cy="546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9" name="文字方塊 238">
                  <a:extLst>
                    <a:ext uri="{FF2B5EF4-FFF2-40B4-BE49-F238E27FC236}">
                      <a16:creationId xmlns:a16="http://schemas.microsoft.com/office/drawing/2014/main" id="{8B839F18-92B5-402F-9F55-00A120FB85F1}"/>
                    </a:ext>
                  </a:extLst>
                </p:cNvPr>
                <p:cNvSpPr txBox="1"/>
                <p:nvPr/>
              </p:nvSpPr>
              <p:spPr>
                <a:xfrm>
                  <a:off x="8812756" y="216088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……</a:t>
                  </a:r>
                  <a:endParaRPr lang="zh-TW" altLang="en-US" dirty="0"/>
                </a:p>
              </p:txBody>
            </p:sp>
          </p:grpSp>
          <p:sp>
            <p:nvSpPr>
              <p:cNvPr id="193" name="矩形: 圓角 47">
                <a:extLst>
                  <a:ext uri="{FF2B5EF4-FFF2-40B4-BE49-F238E27FC236}">
                    <a16:creationId xmlns:a16="http://schemas.microsoft.com/office/drawing/2014/main" id="{B76AF6E3-9CA7-4960-B004-246416A42DC8}"/>
                  </a:ext>
                </a:extLst>
              </p:cNvPr>
              <p:cNvSpPr/>
              <p:nvPr/>
            </p:nvSpPr>
            <p:spPr>
              <a:xfrm>
                <a:off x="5758251" y="1107127"/>
                <a:ext cx="5815912" cy="4000340"/>
              </a:xfrm>
              <a:prstGeom prst="roundRect">
                <a:avLst>
                  <a:gd name="adj" fmla="val 8865"/>
                </a:avLst>
              </a:prstGeom>
              <a:noFill/>
              <a:ln w="41275" cap="flat" cmpd="sng" algn="ctr">
                <a:solidFill>
                  <a:srgbClr val="00B0F0"/>
                </a:solidFill>
                <a:prstDash val="sysDash"/>
                <a:miter lim="800000"/>
              </a:ln>
              <a:effectLst/>
            </p:spPr>
            <p:txBody>
              <a:bodyPr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94" name="群組 193">
                <a:extLst>
                  <a:ext uri="{FF2B5EF4-FFF2-40B4-BE49-F238E27FC236}">
                    <a16:creationId xmlns:a16="http://schemas.microsoft.com/office/drawing/2014/main" id="{926955EB-7F92-400D-BB95-60BFAFF0658B}"/>
                  </a:ext>
                </a:extLst>
              </p:cNvPr>
              <p:cNvGrpSpPr/>
              <p:nvPr/>
            </p:nvGrpSpPr>
            <p:grpSpPr>
              <a:xfrm>
                <a:off x="9284335" y="3504661"/>
                <a:ext cx="2112909" cy="1438050"/>
                <a:chOff x="8081605" y="2870337"/>
                <a:chExt cx="2112909" cy="1022363"/>
              </a:xfrm>
            </p:grpSpPr>
            <p:sp>
              <p:nvSpPr>
                <p:cNvPr id="234" name="矩形: 圓角 60">
                  <a:extLst>
                    <a:ext uri="{FF2B5EF4-FFF2-40B4-BE49-F238E27FC236}">
                      <a16:creationId xmlns:a16="http://schemas.microsoft.com/office/drawing/2014/main" id="{EDBA8135-9E8B-4CFB-A670-DAD2C74FD81F}"/>
                    </a:ext>
                  </a:extLst>
                </p:cNvPr>
                <p:cNvSpPr/>
                <p:nvPr/>
              </p:nvSpPr>
              <p:spPr>
                <a:xfrm>
                  <a:off x="8143199" y="2870337"/>
                  <a:ext cx="2011321" cy="1022363"/>
                </a:xfrm>
                <a:prstGeom prst="roundRect">
                  <a:avLst>
                    <a:gd name="adj" fmla="val 11969"/>
                  </a:avLst>
                </a:prstGeom>
                <a:noFill/>
                <a:ln w="34925" cap="flat" cmpd="sng" algn="ctr">
                  <a:solidFill>
                    <a:srgbClr val="37A76F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6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35" name="文字方塊 27">
                  <a:extLst>
                    <a:ext uri="{FF2B5EF4-FFF2-40B4-BE49-F238E27FC236}">
                      <a16:creationId xmlns:a16="http://schemas.microsoft.com/office/drawing/2014/main" id="{AAEFEEAA-C7E6-4646-B99C-66A5DFEA54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81605" y="2912320"/>
                  <a:ext cx="211290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lang="zh-TW" altLang="en-US" sz="16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軟體</a:t>
                  </a:r>
                  <a:r>
                    <a:rPr lang="en-US" altLang="zh-TW" sz="16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sz="16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雲端產業公協會</a:t>
                  </a:r>
                  <a:endParaRPr kumimoji="0" lang="zh-TW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95" name="直線接點 194">
                <a:extLst>
                  <a:ext uri="{FF2B5EF4-FFF2-40B4-BE49-F238E27FC236}">
                    <a16:creationId xmlns:a16="http://schemas.microsoft.com/office/drawing/2014/main" id="{6EF2BDD6-1D89-43C7-BB0F-2792E27D6627}"/>
                  </a:ext>
                </a:extLst>
              </p:cNvPr>
              <p:cNvCxnSpPr>
                <a:endCxn id="240" idx="1"/>
              </p:cNvCxnSpPr>
              <p:nvPr/>
            </p:nvCxnSpPr>
            <p:spPr>
              <a:xfrm>
                <a:off x="7252070" y="2674796"/>
                <a:ext cx="682525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矩形: 圓角 15">
                <a:extLst>
                  <a:ext uri="{FF2B5EF4-FFF2-40B4-BE49-F238E27FC236}">
                    <a16:creationId xmlns:a16="http://schemas.microsoft.com/office/drawing/2014/main" id="{C429EB80-BCC3-4B3A-97DE-909C5F46B1C6}"/>
                  </a:ext>
                </a:extLst>
              </p:cNvPr>
              <p:cNvSpPr/>
              <p:nvPr/>
            </p:nvSpPr>
            <p:spPr bwMode="auto">
              <a:xfrm>
                <a:off x="6040571" y="3307343"/>
                <a:ext cx="2363098" cy="1574104"/>
              </a:xfrm>
              <a:prstGeom prst="roundRect">
                <a:avLst>
                  <a:gd name="adj" fmla="val 11969"/>
                </a:avLst>
              </a:prstGeom>
              <a:solidFill>
                <a:srgbClr val="FFEFBC"/>
              </a:solidFill>
              <a:ln w="25400" cap="flat" cmpd="sng" algn="ctr">
                <a:solidFill>
                  <a:srgbClr val="FCA30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6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97" name="群組 11">
                <a:extLst>
                  <a:ext uri="{FF2B5EF4-FFF2-40B4-BE49-F238E27FC236}">
                    <a16:creationId xmlns:a16="http://schemas.microsoft.com/office/drawing/2014/main" id="{8B773C5E-9C6A-4004-842F-FD3A5229A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56425" y="3335946"/>
                <a:ext cx="2086719" cy="738664"/>
                <a:chOff x="3951426" y="2948787"/>
                <a:chExt cx="3032661" cy="1223017"/>
              </a:xfrm>
            </p:grpSpPr>
            <p:pic>
              <p:nvPicPr>
                <p:cNvPr id="232" name="Picture 6" descr="Machine Tool Indonesia 2019 Series of Exhibitions| December 4-7 @ JIExpo  Kemayoran">
                  <a:extLst>
                    <a:ext uri="{FF2B5EF4-FFF2-40B4-BE49-F238E27FC236}">
                      <a16:creationId xmlns:a16="http://schemas.microsoft.com/office/drawing/2014/main" id="{8DA1E8F3-6C94-4AD4-B8DF-EDE1A74AF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1426" y="3170765"/>
                  <a:ext cx="611529" cy="7547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文字方塊 232">
                  <a:extLst>
                    <a:ext uri="{FF2B5EF4-FFF2-40B4-BE49-F238E27FC236}">
                      <a16:creationId xmlns:a16="http://schemas.microsoft.com/office/drawing/2014/main" id="{60DC9A2A-7D74-4F4E-9098-3D9843C4D06A}"/>
                    </a:ext>
                  </a:extLst>
                </p:cNvPr>
                <p:cNvSpPr txBox="1"/>
                <p:nvPr/>
              </p:nvSpPr>
              <p:spPr>
                <a:xfrm>
                  <a:off x="4651193" y="2948787"/>
                  <a:ext cx="2332894" cy="122301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TW" b="1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TMBA</a:t>
                  </a:r>
                </a:p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TW" altLang="en-US" sz="1200" b="1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台灣工具機暨零組件工業同業公會</a:t>
                  </a:r>
                </a:p>
              </p:txBody>
            </p:sp>
          </p:grpSp>
          <p:grpSp>
            <p:nvGrpSpPr>
              <p:cNvPr id="198" name="群組 197">
                <a:extLst>
                  <a:ext uri="{FF2B5EF4-FFF2-40B4-BE49-F238E27FC236}">
                    <a16:creationId xmlns:a16="http://schemas.microsoft.com/office/drawing/2014/main" id="{D5C21F23-8DD2-400D-A1EF-F0265CAF6372}"/>
                  </a:ext>
                </a:extLst>
              </p:cNvPr>
              <p:cNvGrpSpPr/>
              <p:nvPr/>
            </p:nvGrpSpPr>
            <p:grpSpPr>
              <a:xfrm>
                <a:off x="1443839" y="3508932"/>
                <a:ext cx="2881210" cy="1145455"/>
                <a:chOff x="1777570" y="2463114"/>
                <a:chExt cx="2112909" cy="1175981"/>
              </a:xfrm>
            </p:grpSpPr>
            <p:sp>
              <p:nvSpPr>
                <p:cNvPr id="230" name="矩形: 圓角 60">
                  <a:extLst>
                    <a:ext uri="{FF2B5EF4-FFF2-40B4-BE49-F238E27FC236}">
                      <a16:creationId xmlns:a16="http://schemas.microsoft.com/office/drawing/2014/main" id="{B8D4F68F-FEDC-4317-8311-6AA952DFFEAE}"/>
                    </a:ext>
                  </a:extLst>
                </p:cNvPr>
                <p:cNvSpPr/>
                <p:nvPr/>
              </p:nvSpPr>
              <p:spPr>
                <a:xfrm>
                  <a:off x="1828365" y="2463114"/>
                  <a:ext cx="2011321" cy="1175981"/>
                </a:xfrm>
                <a:prstGeom prst="roundRect">
                  <a:avLst>
                    <a:gd name="adj" fmla="val 11969"/>
                  </a:avLst>
                </a:prstGeom>
                <a:noFill/>
                <a:ln w="34925" cap="flat" cmpd="sng" algn="ctr">
                  <a:solidFill>
                    <a:srgbClr val="37A76F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6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31" name="文字方塊 27">
                  <a:extLst>
                    <a:ext uri="{FF2B5EF4-FFF2-40B4-BE49-F238E27FC236}">
                      <a16:creationId xmlns:a16="http://schemas.microsoft.com/office/drawing/2014/main" id="{9163B7A8-FE5B-424C-A120-DF6B4F544B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7570" y="2500436"/>
                  <a:ext cx="2112909" cy="3804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lang="zh-TW" altLang="en-US" sz="16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終端應用產業公協會</a:t>
                  </a:r>
                  <a:endParaRPr kumimoji="0" lang="zh-TW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3EA01397-7963-4985-A3A4-3B6B0C916882}"/>
                  </a:ext>
                </a:extLst>
              </p:cNvPr>
              <p:cNvSpPr txBox="1"/>
              <p:nvPr/>
            </p:nvSpPr>
            <p:spPr>
              <a:xfrm>
                <a:off x="4760527" y="3786393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交流學習</a:t>
                </a:r>
              </a:p>
            </p:txBody>
          </p:sp>
          <p:grpSp>
            <p:nvGrpSpPr>
              <p:cNvPr id="200" name="群組 199">
                <a:extLst>
                  <a:ext uri="{FF2B5EF4-FFF2-40B4-BE49-F238E27FC236}">
                    <a16:creationId xmlns:a16="http://schemas.microsoft.com/office/drawing/2014/main" id="{07E25281-C47B-4087-A18B-0151098BF6D6}"/>
                  </a:ext>
                </a:extLst>
              </p:cNvPr>
              <p:cNvGrpSpPr/>
              <p:nvPr/>
            </p:nvGrpSpPr>
            <p:grpSpPr>
              <a:xfrm>
                <a:off x="1407929" y="5306986"/>
                <a:ext cx="5417562" cy="1073227"/>
                <a:chOff x="1004270" y="5010418"/>
                <a:chExt cx="5417562" cy="1073227"/>
              </a:xfrm>
            </p:grpSpPr>
            <p:sp>
              <p:nvSpPr>
                <p:cNvPr id="217" name="矩形: 圓角 26">
                  <a:extLst>
                    <a:ext uri="{FF2B5EF4-FFF2-40B4-BE49-F238E27FC236}">
                      <a16:creationId xmlns:a16="http://schemas.microsoft.com/office/drawing/2014/main" id="{1EFE9240-73E1-43DD-AB84-D7E825247579}"/>
                    </a:ext>
                  </a:extLst>
                </p:cNvPr>
                <p:cNvSpPr/>
                <p:nvPr/>
              </p:nvSpPr>
              <p:spPr>
                <a:xfrm>
                  <a:off x="1004270" y="5265060"/>
                  <a:ext cx="5329884" cy="815740"/>
                </a:xfrm>
                <a:prstGeom prst="roundRect">
                  <a:avLst>
                    <a:gd name="adj" fmla="val 11969"/>
                  </a:avLst>
                </a:prstGeom>
                <a:noFill/>
                <a:ln w="25400" cap="flat" cmpd="sng" algn="ctr">
                  <a:solidFill>
                    <a:srgbClr val="7030A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6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18" name="文字方塊 19">
                  <a:extLst>
                    <a:ext uri="{FF2B5EF4-FFF2-40B4-BE49-F238E27FC236}">
                      <a16:creationId xmlns:a16="http://schemas.microsoft.com/office/drawing/2014/main" id="{069B977A-0965-4E73-A93B-61F3AA6F82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4889" y="5728227"/>
                  <a:ext cx="1245074" cy="3207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水五金</a:t>
                  </a:r>
                  <a:r>
                    <a:rPr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製造</a:t>
                  </a:r>
                  <a:endParaRPr kumimoji="0" lang="zh-TW" altLang="en-US" sz="1400" b="1" dirty="0">
                    <a:solidFill>
                      <a:srgbClr val="0D0D0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9" name="文字方塊 20">
                  <a:extLst>
                    <a:ext uri="{FF2B5EF4-FFF2-40B4-BE49-F238E27FC236}">
                      <a16:creationId xmlns:a16="http://schemas.microsoft.com/office/drawing/2014/main" id="{88129CCE-AE15-4CF6-A2CC-DF801B1566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8322" y="5728227"/>
                  <a:ext cx="9802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航太製造</a:t>
                  </a:r>
                </a:p>
              </p:txBody>
            </p:sp>
            <p:sp>
              <p:nvSpPr>
                <p:cNvPr id="220" name="文字方塊 21">
                  <a:extLst>
                    <a:ext uri="{FF2B5EF4-FFF2-40B4-BE49-F238E27FC236}">
                      <a16:creationId xmlns:a16="http://schemas.microsoft.com/office/drawing/2014/main" id="{B7185426-EA00-45A3-9B16-4462B0FBEA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54659" y="5738356"/>
                  <a:ext cx="99301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車輛製造</a:t>
                  </a:r>
                  <a:endParaRPr kumimoji="0" lang="zh-TW" altLang="en-US" sz="1400" b="1" dirty="0">
                    <a:solidFill>
                      <a:srgbClr val="0D0D0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grpSp>
              <p:nvGrpSpPr>
                <p:cNvPr id="221" name="圖形 36" descr="漏水水龍頭 以實心填滿">
                  <a:extLst>
                    <a:ext uri="{FF2B5EF4-FFF2-40B4-BE49-F238E27FC236}">
                      <a16:creationId xmlns:a16="http://schemas.microsoft.com/office/drawing/2014/main" id="{D3F519A9-4C9F-4C96-9EDB-2F724F0C0E4C}"/>
                    </a:ext>
                  </a:extLst>
                </p:cNvPr>
                <p:cNvGrpSpPr/>
                <p:nvPr/>
              </p:nvGrpSpPr>
              <p:grpSpPr>
                <a:xfrm>
                  <a:off x="1441809" y="5380412"/>
                  <a:ext cx="484120" cy="438508"/>
                  <a:chOff x="3784046" y="5099805"/>
                  <a:chExt cx="703897" cy="703897"/>
                </a:xfrm>
                <a:gradFill>
                  <a:gsLst>
                    <a:gs pos="0">
                      <a:srgbClr val="4EB3CF"/>
                    </a:gs>
                    <a:gs pos="100000">
                      <a:srgbClr val="066E9F"/>
                    </a:gs>
                  </a:gsLst>
                  <a:lin ang="5400000" scaled="1"/>
                </a:gradFill>
              </p:grpSpPr>
              <p:sp>
                <p:nvSpPr>
                  <p:cNvPr id="228" name="手繪多邊形: 圖案 86">
                    <a:extLst>
                      <a:ext uri="{FF2B5EF4-FFF2-40B4-BE49-F238E27FC236}">
                        <a16:creationId xmlns:a16="http://schemas.microsoft.com/office/drawing/2014/main" id="{906474BF-5397-46C8-BB6E-2CAA2F7F8AAD}"/>
                      </a:ext>
                    </a:extLst>
                  </p:cNvPr>
                  <p:cNvSpPr/>
                  <p:nvPr/>
                </p:nvSpPr>
                <p:spPr>
                  <a:xfrm>
                    <a:off x="3901406" y="5173127"/>
                    <a:ext cx="469264" cy="351948"/>
                  </a:xfrm>
                  <a:custGeom>
                    <a:avLst/>
                    <a:gdLst>
                      <a:gd name="connsiteX0" fmla="*/ 285958 w 469264"/>
                      <a:gd name="connsiteY0" fmla="*/ 153977 h 351948"/>
                      <a:gd name="connsiteX1" fmla="*/ 250763 w 469264"/>
                      <a:gd name="connsiteY1" fmla="*/ 153977 h 351948"/>
                      <a:gd name="connsiteX2" fmla="*/ 234632 w 469264"/>
                      <a:gd name="connsiteY2" fmla="*/ 133814 h 351948"/>
                      <a:gd name="connsiteX3" fmla="*/ 234632 w 469264"/>
                      <a:gd name="connsiteY3" fmla="*/ 73323 h 351948"/>
                      <a:gd name="connsiteX4" fmla="*/ 307955 w 469264"/>
                      <a:gd name="connsiteY4" fmla="*/ 73323 h 351948"/>
                      <a:gd name="connsiteX5" fmla="*/ 307955 w 469264"/>
                      <a:gd name="connsiteY5" fmla="*/ 29329 h 351948"/>
                      <a:gd name="connsiteX6" fmla="*/ 250763 w 469264"/>
                      <a:gd name="connsiteY6" fmla="*/ 29329 h 351948"/>
                      <a:gd name="connsiteX7" fmla="*/ 227300 w 469264"/>
                      <a:gd name="connsiteY7" fmla="*/ 0 h 351948"/>
                      <a:gd name="connsiteX8" fmla="*/ 168642 w 469264"/>
                      <a:gd name="connsiteY8" fmla="*/ 0 h 351948"/>
                      <a:gd name="connsiteX9" fmla="*/ 145179 w 469264"/>
                      <a:gd name="connsiteY9" fmla="*/ 29329 h 351948"/>
                      <a:gd name="connsiteX10" fmla="*/ 87987 w 469264"/>
                      <a:gd name="connsiteY10" fmla="*/ 29329 h 351948"/>
                      <a:gd name="connsiteX11" fmla="*/ 87987 w 469264"/>
                      <a:gd name="connsiteY11" fmla="*/ 73323 h 351948"/>
                      <a:gd name="connsiteX12" fmla="*/ 161310 w 469264"/>
                      <a:gd name="connsiteY12" fmla="*/ 73323 h 351948"/>
                      <a:gd name="connsiteX13" fmla="*/ 161310 w 469264"/>
                      <a:gd name="connsiteY13" fmla="*/ 133814 h 351948"/>
                      <a:gd name="connsiteX14" fmla="*/ 145179 w 469264"/>
                      <a:gd name="connsiteY14" fmla="*/ 153977 h 351948"/>
                      <a:gd name="connsiteX15" fmla="*/ 0 w 469264"/>
                      <a:gd name="connsiteY15" fmla="*/ 153977 h 351948"/>
                      <a:gd name="connsiteX16" fmla="*/ 0 w 469264"/>
                      <a:gd name="connsiteY16" fmla="*/ 271294 h 351948"/>
                      <a:gd name="connsiteX17" fmla="*/ 285958 w 469264"/>
                      <a:gd name="connsiteY17" fmla="*/ 271294 h 351948"/>
                      <a:gd name="connsiteX18" fmla="*/ 351948 w 469264"/>
                      <a:gd name="connsiteY18" fmla="*/ 337284 h 351948"/>
                      <a:gd name="connsiteX19" fmla="*/ 351948 w 469264"/>
                      <a:gd name="connsiteY19" fmla="*/ 351949 h 351948"/>
                      <a:gd name="connsiteX20" fmla="*/ 469265 w 469264"/>
                      <a:gd name="connsiteY20" fmla="*/ 351949 h 351948"/>
                      <a:gd name="connsiteX21" fmla="*/ 469265 w 469264"/>
                      <a:gd name="connsiteY21" fmla="*/ 337284 h 351948"/>
                      <a:gd name="connsiteX22" fmla="*/ 285958 w 469264"/>
                      <a:gd name="connsiteY22" fmla="*/ 153977 h 351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69264" h="351948">
                        <a:moveTo>
                          <a:pt x="285958" y="153977"/>
                        </a:moveTo>
                        <a:lnTo>
                          <a:pt x="250763" y="153977"/>
                        </a:lnTo>
                        <a:lnTo>
                          <a:pt x="234632" y="133814"/>
                        </a:lnTo>
                        <a:lnTo>
                          <a:pt x="234632" y="73323"/>
                        </a:lnTo>
                        <a:lnTo>
                          <a:pt x="307955" y="73323"/>
                        </a:lnTo>
                        <a:lnTo>
                          <a:pt x="307955" y="29329"/>
                        </a:lnTo>
                        <a:lnTo>
                          <a:pt x="250763" y="29329"/>
                        </a:lnTo>
                        <a:lnTo>
                          <a:pt x="227300" y="0"/>
                        </a:lnTo>
                        <a:lnTo>
                          <a:pt x="168642" y="0"/>
                        </a:lnTo>
                        <a:lnTo>
                          <a:pt x="145179" y="29329"/>
                        </a:lnTo>
                        <a:lnTo>
                          <a:pt x="87987" y="29329"/>
                        </a:lnTo>
                        <a:lnTo>
                          <a:pt x="87987" y="73323"/>
                        </a:lnTo>
                        <a:lnTo>
                          <a:pt x="161310" y="73323"/>
                        </a:lnTo>
                        <a:lnTo>
                          <a:pt x="161310" y="133814"/>
                        </a:lnTo>
                        <a:lnTo>
                          <a:pt x="145179" y="153977"/>
                        </a:lnTo>
                        <a:lnTo>
                          <a:pt x="0" y="153977"/>
                        </a:lnTo>
                        <a:lnTo>
                          <a:pt x="0" y="271294"/>
                        </a:lnTo>
                        <a:lnTo>
                          <a:pt x="285958" y="271294"/>
                        </a:lnTo>
                        <a:cubicBezTo>
                          <a:pt x="322387" y="271334"/>
                          <a:pt x="351908" y="300855"/>
                          <a:pt x="351948" y="337284"/>
                        </a:cubicBezTo>
                        <a:lnTo>
                          <a:pt x="351948" y="351949"/>
                        </a:lnTo>
                        <a:lnTo>
                          <a:pt x="469265" y="351949"/>
                        </a:lnTo>
                        <a:lnTo>
                          <a:pt x="469265" y="337284"/>
                        </a:lnTo>
                        <a:cubicBezTo>
                          <a:pt x="469152" y="236094"/>
                          <a:pt x="387149" y="154090"/>
                          <a:pt x="285958" y="153977"/>
                        </a:cubicBezTo>
                        <a:close/>
                      </a:path>
                    </a:pathLst>
                  </a:custGeom>
                  <a:grpFill/>
                  <a:ln w="6548" cap="flat">
                    <a:noFill/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kern="0" dirty="0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29" name="手繪多邊形: 圖案 96">
                    <a:extLst>
                      <a:ext uri="{FF2B5EF4-FFF2-40B4-BE49-F238E27FC236}">
                        <a16:creationId xmlns:a16="http://schemas.microsoft.com/office/drawing/2014/main" id="{8169AD54-B351-4129-A249-2089BA253F6A}"/>
                      </a:ext>
                    </a:extLst>
                  </p:cNvPr>
                  <p:cNvSpPr/>
                  <p:nvPr/>
                </p:nvSpPr>
                <p:spPr>
                  <a:xfrm>
                    <a:off x="4263249" y="5576401"/>
                    <a:ext cx="100041" cy="153893"/>
                  </a:xfrm>
                  <a:custGeom>
                    <a:avLst/>
                    <a:gdLst>
                      <a:gd name="connsiteX0" fmla="*/ 4 w 100041"/>
                      <a:gd name="connsiteY0" fmla="*/ 103268 h 153893"/>
                      <a:gd name="connsiteX1" fmla="*/ 49415 w 100041"/>
                      <a:gd name="connsiteY1" fmla="*/ 153890 h 153893"/>
                      <a:gd name="connsiteX2" fmla="*/ 100038 w 100041"/>
                      <a:gd name="connsiteY2" fmla="*/ 104479 h 153893"/>
                      <a:gd name="connsiteX3" fmla="*/ 100038 w 100041"/>
                      <a:gd name="connsiteY3" fmla="*/ 103268 h 153893"/>
                      <a:gd name="connsiteX4" fmla="*/ 50024 w 100041"/>
                      <a:gd name="connsiteY4" fmla="*/ 0 h 153893"/>
                      <a:gd name="connsiteX5" fmla="*/ 4 w 100041"/>
                      <a:gd name="connsiteY5" fmla="*/ 103268 h 153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041" h="153893">
                        <a:moveTo>
                          <a:pt x="4" y="103268"/>
                        </a:moveTo>
                        <a:cubicBezTo>
                          <a:pt x="-331" y="130891"/>
                          <a:pt x="21792" y="153556"/>
                          <a:pt x="49415" y="153890"/>
                        </a:cubicBezTo>
                        <a:cubicBezTo>
                          <a:pt x="77039" y="154225"/>
                          <a:pt x="99703" y="132102"/>
                          <a:pt x="100038" y="104479"/>
                        </a:cubicBezTo>
                        <a:cubicBezTo>
                          <a:pt x="100043" y="104075"/>
                          <a:pt x="100043" y="103672"/>
                          <a:pt x="100038" y="103268"/>
                        </a:cubicBezTo>
                        <a:cubicBezTo>
                          <a:pt x="100045" y="71072"/>
                          <a:pt x="50024" y="0"/>
                          <a:pt x="50024" y="0"/>
                        </a:cubicBezTo>
                        <a:cubicBezTo>
                          <a:pt x="50024" y="0"/>
                          <a:pt x="4" y="71277"/>
                          <a:pt x="4" y="103268"/>
                        </a:cubicBezTo>
                        <a:close/>
                      </a:path>
                    </a:pathLst>
                  </a:custGeom>
                  <a:grpFill/>
                  <a:ln w="6548" cap="flat">
                    <a:noFill/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TW" altLang="en-US" kern="0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pic>
              <p:nvPicPr>
                <p:cNvPr id="222" name="圖片 221">
                  <a:extLst>
                    <a:ext uri="{FF2B5EF4-FFF2-40B4-BE49-F238E27FC236}">
                      <a16:creationId xmlns:a16="http://schemas.microsoft.com/office/drawing/2014/main" id="{BB78C5F9-0E59-48F6-BCA2-24B44A1B0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5046" y="5010418"/>
                  <a:ext cx="768043" cy="803416"/>
                </a:xfrm>
                <a:prstGeom prst="rect">
                  <a:avLst/>
                </a:prstGeom>
              </p:spPr>
            </p:pic>
            <p:pic>
              <p:nvPicPr>
                <p:cNvPr id="223" name="圖片 222">
                  <a:extLst>
                    <a:ext uri="{FF2B5EF4-FFF2-40B4-BE49-F238E27FC236}">
                      <a16:creationId xmlns:a16="http://schemas.microsoft.com/office/drawing/2014/main" id="{BE1F627C-96FE-4FE9-8DDB-99D212384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5137" y="5352076"/>
                  <a:ext cx="519156" cy="419052"/>
                </a:xfrm>
                <a:prstGeom prst="rect">
                  <a:avLst/>
                </a:prstGeom>
              </p:spPr>
            </p:pic>
            <p:pic>
              <p:nvPicPr>
                <p:cNvPr id="224" name="圖片 223">
                  <a:extLst>
                    <a:ext uri="{FF2B5EF4-FFF2-40B4-BE49-F238E27FC236}">
                      <a16:creationId xmlns:a16="http://schemas.microsoft.com/office/drawing/2014/main" id="{79C92C4C-9FB4-427F-8166-06E03D851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5754" y="5361069"/>
                  <a:ext cx="461003" cy="461003"/>
                </a:xfrm>
                <a:prstGeom prst="rect">
                  <a:avLst/>
                </a:prstGeom>
              </p:spPr>
            </p:pic>
            <p:sp>
              <p:nvSpPr>
                <p:cNvPr id="225" name="文字方塊 21">
                  <a:extLst>
                    <a:ext uri="{FF2B5EF4-FFF2-40B4-BE49-F238E27FC236}">
                      <a16:creationId xmlns:a16="http://schemas.microsoft.com/office/drawing/2014/main" id="{71365FDA-7237-45C4-84F9-D28A2A9AD0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5103" y="5775868"/>
                  <a:ext cx="81687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lang="en-US" altLang="zh-TW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3C</a:t>
                  </a:r>
                  <a:r>
                    <a:rPr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製造</a:t>
                  </a:r>
                  <a:endParaRPr kumimoji="0" lang="zh-TW" altLang="en-US" sz="1400" b="1" dirty="0">
                    <a:solidFill>
                      <a:srgbClr val="0D0D0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226" name="圖片 225">
                  <a:extLst>
                    <a:ext uri="{FF2B5EF4-FFF2-40B4-BE49-F238E27FC236}">
                      <a16:creationId xmlns:a16="http://schemas.microsoft.com/office/drawing/2014/main" id="{B80016AC-BA5A-4FCE-AD47-333C33992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659" y="5381533"/>
                  <a:ext cx="420074" cy="420074"/>
                </a:xfrm>
                <a:prstGeom prst="rect">
                  <a:avLst/>
                </a:prstGeom>
              </p:spPr>
            </p:pic>
            <p:sp>
              <p:nvSpPr>
                <p:cNvPr id="227" name="文字方塊 21">
                  <a:extLst>
                    <a:ext uri="{FF2B5EF4-FFF2-40B4-BE49-F238E27FC236}">
                      <a16:creationId xmlns:a16="http://schemas.microsoft.com/office/drawing/2014/main" id="{522CA9AF-775E-4C8D-A0A9-CE4504852C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9422" y="5770839"/>
                  <a:ext cx="125241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 defTabSz="4572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lang="zh-TW" altLang="en-US" sz="1400" b="1" dirty="0">
                      <a:solidFill>
                        <a:srgbClr val="0D0D0D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手工具製造</a:t>
                  </a:r>
                  <a:endParaRPr kumimoji="0" lang="zh-TW" altLang="en-US" sz="1400" b="1" dirty="0">
                    <a:solidFill>
                      <a:srgbClr val="0D0D0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201" name="文字方塊 200">
                <a:extLst>
                  <a:ext uri="{FF2B5EF4-FFF2-40B4-BE49-F238E27FC236}">
                    <a16:creationId xmlns:a16="http://schemas.microsoft.com/office/drawing/2014/main" id="{B74C3628-7AF1-4409-BCDB-0D62934D237E}"/>
                  </a:ext>
                </a:extLst>
              </p:cNvPr>
              <p:cNvSpPr txBox="1"/>
              <p:nvPr/>
            </p:nvSpPr>
            <p:spPr>
              <a:xfrm>
                <a:off x="6785940" y="2426569"/>
                <a:ext cx="64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rgbClr val="002060"/>
                    </a:solidFill>
                  </a:rPr>
                  <a:t>制訂產業規範</a:t>
                </a:r>
              </a:p>
            </p:txBody>
          </p:sp>
          <p:grpSp>
            <p:nvGrpSpPr>
              <p:cNvPr id="202" name="群組 201">
                <a:extLst>
                  <a:ext uri="{FF2B5EF4-FFF2-40B4-BE49-F238E27FC236}">
                    <a16:creationId xmlns:a16="http://schemas.microsoft.com/office/drawing/2014/main" id="{339077DC-E3E3-4923-B66F-02E2DA64D72F}"/>
                  </a:ext>
                </a:extLst>
              </p:cNvPr>
              <p:cNvGrpSpPr/>
              <p:nvPr/>
            </p:nvGrpSpPr>
            <p:grpSpPr>
              <a:xfrm>
                <a:off x="6284541" y="4178378"/>
                <a:ext cx="1968706" cy="553998"/>
                <a:chOff x="5336468" y="4009764"/>
                <a:chExt cx="1968706" cy="553998"/>
              </a:xfrm>
            </p:grpSpPr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A41ADE4D-59CD-470A-A366-1FF5772EE6A1}"/>
                    </a:ext>
                  </a:extLst>
                </p:cNvPr>
                <p:cNvSpPr/>
                <p:nvPr/>
              </p:nvSpPr>
              <p:spPr>
                <a:xfrm>
                  <a:off x="5336468" y="4031034"/>
                  <a:ext cx="1968706" cy="532728"/>
                </a:xfrm>
                <a:prstGeom prst="rect">
                  <a:avLst/>
                </a:prstGeom>
                <a:solidFill>
                  <a:srgbClr val="E7E7FF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16" name="文字方塊 215">
                  <a:extLst>
                    <a:ext uri="{FF2B5EF4-FFF2-40B4-BE49-F238E27FC236}">
                      <a16:creationId xmlns:a16="http://schemas.microsoft.com/office/drawing/2014/main" id="{6997A60C-753A-4721-9F9A-D7CF7DDDC885}"/>
                    </a:ext>
                  </a:extLst>
                </p:cNvPr>
                <p:cNvSpPr txBox="1"/>
                <p:nvPr/>
              </p:nvSpPr>
              <p:spPr>
                <a:xfrm>
                  <a:off x="5543321" y="4009764"/>
                  <a:ext cx="156966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b="1" dirty="0"/>
                    <a:t>技術委員會</a:t>
                  </a:r>
                  <a:endParaRPr lang="en-US" altLang="zh-TW" b="1" dirty="0"/>
                </a:p>
                <a:p>
                  <a:pPr algn="ctr"/>
                  <a:r>
                    <a:rPr lang="zh-TW" altLang="en-US" sz="1200" b="1" dirty="0"/>
                    <a:t>產業規範、品質規範</a:t>
                  </a:r>
                </a:p>
              </p:txBody>
            </p:sp>
          </p:grpSp>
          <p:sp>
            <p:nvSpPr>
              <p:cNvPr id="203" name="矩形: 圓角 47">
                <a:extLst>
                  <a:ext uri="{FF2B5EF4-FFF2-40B4-BE49-F238E27FC236}">
                    <a16:creationId xmlns:a16="http://schemas.microsoft.com/office/drawing/2014/main" id="{CF4D5215-FF73-4525-9998-79CC4D0006F1}"/>
                  </a:ext>
                </a:extLst>
              </p:cNvPr>
              <p:cNvSpPr/>
              <p:nvPr/>
            </p:nvSpPr>
            <p:spPr>
              <a:xfrm>
                <a:off x="1186251" y="3206468"/>
                <a:ext cx="7506702" cy="3359095"/>
              </a:xfrm>
              <a:prstGeom prst="roundRect">
                <a:avLst>
                  <a:gd name="adj" fmla="val 8865"/>
                </a:avLst>
              </a:prstGeom>
              <a:noFill/>
              <a:ln w="4127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miter lim="800000"/>
              </a:ln>
              <a:effectLst/>
            </p:spPr>
            <p:txBody>
              <a:bodyPr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FFA915F2-BAB8-4283-A808-74D8E2940F20}"/>
                  </a:ext>
                </a:extLst>
              </p:cNvPr>
              <p:cNvSpPr txBox="1"/>
              <p:nvPr/>
            </p:nvSpPr>
            <p:spPr>
              <a:xfrm>
                <a:off x="3479765" y="4872882"/>
                <a:ext cx="1350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rgbClr val="7030A0"/>
                    </a:solidFill>
                  </a:rPr>
                  <a:t>終端使用者需求</a:t>
                </a:r>
                <a:endParaRPr lang="en-US" altLang="zh-TW" sz="1200" b="1" dirty="0">
                  <a:solidFill>
                    <a:srgbClr val="7030A0"/>
                  </a:solidFill>
                </a:endParaRPr>
              </a:p>
              <a:p>
                <a:r>
                  <a:rPr lang="zh-TW" altLang="en-US" sz="1200" b="1" dirty="0">
                    <a:solidFill>
                      <a:srgbClr val="7030A0"/>
                    </a:solidFill>
                  </a:rPr>
                  <a:t>收集</a:t>
                </a:r>
                <a:r>
                  <a:rPr lang="en-US" altLang="zh-TW" sz="1200" b="1" dirty="0">
                    <a:solidFill>
                      <a:srgbClr val="7030A0"/>
                    </a:solidFill>
                  </a:rPr>
                  <a:t>&amp;</a:t>
                </a:r>
                <a:r>
                  <a:rPr lang="zh-TW" altLang="en-US" sz="1200" b="1" dirty="0">
                    <a:solidFill>
                      <a:srgbClr val="7030A0"/>
                    </a:solidFill>
                  </a:rPr>
                  <a:t>回饋</a:t>
                </a:r>
              </a:p>
            </p:txBody>
          </p:sp>
          <p:cxnSp>
            <p:nvCxnSpPr>
              <p:cNvPr id="205" name="直線接點 204">
                <a:extLst>
                  <a:ext uri="{FF2B5EF4-FFF2-40B4-BE49-F238E27FC236}">
                    <a16:creationId xmlns:a16="http://schemas.microsoft.com/office/drawing/2014/main" id="{B3FA5FFE-7F3B-4037-9F4F-28609FB43788}"/>
                  </a:ext>
                </a:extLst>
              </p:cNvPr>
              <p:cNvCxnSpPr/>
              <p:nvPr/>
            </p:nvCxnSpPr>
            <p:spPr>
              <a:xfrm flipH="1" flipV="1">
                <a:off x="8403669" y="4060105"/>
                <a:ext cx="930006" cy="3583"/>
              </a:xfrm>
              <a:prstGeom prst="line">
                <a:avLst/>
              </a:prstGeom>
              <a:ln w="381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>
                <a:extLst>
                  <a:ext uri="{FF2B5EF4-FFF2-40B4-BE49-F238E27FC236}">
                    <a16:creationId xmlns:a16="http://schemas.microsoft.com/office/drawing/2014/main" id="{A5A0535B-99CC-45CA-B0F2-149B6E58F478}"/>
                  </a:ext>
                </a:extLst>
              </p:cNvPr>
              <p:cNvCxnSpPr>
                <a:stCxn id="196" idx="1"/>
                <a:endCxn id="230" idx="3"/>
              </p:cNvCxnSpPr>
              <p:nvPr/>
            </p:nvCxnSpPr>
            <p:spPr>
              <a:xfrm flipH="1" flipV="1">
                <a:off x="4255786" y="4081660"/>
                <a:ext cx="1784785" cy="12735"/>
              </a:xfrm>
              <a:prstGeom prst="line">
                <a:avLst/>
              </a:prstGeom>
              <a:ln w="381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6F9099A6-527F-4E34-9266-781892115882}"/>
                  </a:ext>
                </a:extLst>
              </p:cNvPr>
              <p:cNvSpPr txBox="1"/>
              <p:nvPr/>
            </p:nvSpPr>
            <p:spPr>
              <a:xfrm>
                <a:off x="8432693" y="3774722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交流學習</a:t>
                </a: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E61F9B84-1BE8-4969-970A-22DF028C8804}"/>
                  </a:ext>
                </a:extLst>
              </p:cNvPr>
              <p:cNvSpPr txBox="1"/>
              <p:nvPr/>
            </p:nvSpPr>
            <p:spPr>
              <a:xfrm>
                <a:off x="9891675" y="1259311"/>
                <a:ext cx="1475671" cy="609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0070C0"/>
                    </a:solidFill>
                  </a:rPr>
                  <a:t>跨領域</a:t>
                </a:r>
              </a:p>
            </p:txBody>
          </p:sp>
          <p:sp>
            <p:nvSpPr>
              <p:cNvPr id="209" name="文字方塊 208">
                <a:extLst>
                  <a:ext uri="{FF2B5EF4-FFF2-40B4-BE49-F238E27FC236}">
                    <a16:creationId xmlns:a16="http://schemas.microsoft.com/office/drawing/2014/main" id="{917C6947-7A24-422A-A267-95CBED0AAD21}"/>
                  </a:ext>
                </a:extLst>
              </p:cNvPr>
              <p:cNvSpPr txBox="1"/>
              <p:nvPr/>
            </p:nvSpPr>
            <p:spPr>
              <a:xfrm>
                <a:off x="6944113" y="5686114"/>
                <a:ext cx="1475671" cy="609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chemeClr val="accent5"/>
                    </a:solidFill>
                  </a:rPr>
                  <a:t>跨產業</a:t>
                </a:r>
              </a:p>
            </p:txBody>
          </p:sp>
          <p:pic>
            <p:nvPicPr>
              <p:cNvPr id="210" name="圖片 209">
                <a:extLst>
                  <a:ext uri="{FF2B5EF4-FFF2-40B4-BE49-F238E27FC236}">
                    <a16:creationId xmlns:a16="http://schemas.microsoft.com/office/drawing/2014/main" id="{A51BF7F1-C770-450D-AB9E-FB76FE1F1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6419" t="27027" r="42635" b="59520"/>
              <a:stretch/>
            </p:blipFill>
            <p:spPr>
              <a:xfrm>
                <a:off x="9430051" y="3890135"/>
                <a:ext cx="1843076" cy="513983"/>
              </a:xfrm>
              <a:prstGeom prst="rect">
                <a:avLst/>
              </a:prstGeom>
            </p:spPr>
          </p:pic>
          <p:pic>
            <p:nvPicPr>
              <p:cNvPr id="211" name="圖片 210">
                <a:extLst>
                  <a:ext uri="{FF2B5EF4-FFF2-40B4-BE49-F238E27FC236}">
                    <a16:creationId xmlns:a16="http://schemas.microsoft.com/office/drawing/2014/main" id="{9BECE4BE-E306-4BB6-83D9-7C9119C07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865" t="27868" r="26689" b="32252"/>
              <a:stretch/>
            </p:blipFill>
            <p:spPr>
              <a:xfrm>
                <a:off x="1604333" y="3957597"/>
                <a:ext cx="811075" cy="418783"/>
              </a:xfrm>
              <a:prstGeom prst="rect">
                <a:avLst/>
              </a:prstGeom>
            </p:spPr>
          </p:pic>
          <p:pic>
            <p:nvPicPr>
              <p:cNvPr id="212" name="圖片 211">
                <a:extLst>
                  <a:ext uri="{FF2B5EF4-FFF2-40B4-BE49-F238E27FC236}">
                    <a16:creationId xmlns:a16="http://schemas.microsoft.com/office/drawing/2014/main" id="{FC79A214-EAD7-45C8-9305-E6BF46B16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7567" t="28469" r="25744" b="16637"/>
              <a:stretch/>
            </p:blipFill>
            <p:spPr>
              <a:xfrm>
                <a:off x="2488987" y="3957597"/>
                <a:ext cx="819760" cy="446521"/>
              </a:xfrm>
              <a:prstGeom prst="rect">
                <a:avLst/>
              </a:prstGeom>
            </p:spPr>
          </p:pic>
          <p:pic>
            <p:nvPicPr>
              <p:cNvPr id="213" name="圖片 212">
                <a:extLst>
                  <a:ext uri="{FF2B5EF4-FFF2-40B4-BE49-F238E27FC236}">
                    <a16:creationId xmlns:a16="http://schemas.microsoft.com/office/drawing/2014/main" id="{A7538952-1CEA-4B20-AD0D-606CB2038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9932" t="39760" r="68649" b="37897"/>
              <a:stretch/>
            </p:blipFill>
            <p:spPr>
              <a:xfrm>
                <a:off x="3355844" y="3862865"/>
                <a:ext cx="864800" cy="507422"/>
              </a:xfrm>
              <a:prstGeom prst="rect">
                <a:avLst/>
              </a:prstGeom>
            </p:spPr>
          </p:pic>
          <p:pic>
            <p:nvPicPr>
              <p:cNvPr id="214" name="圖片 213">
                <a:extLst>
                  <a:ext uri="{FF2B5EF4-FFF2-40B4-BE49-F238E27FC236}">
                    <a16:creationId xmlns:a16="http://schemas.microsoft.com/office/drawing/2014/main" id="{C0746A69-99D7-4017-A0A0-E43D2CD052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445" t="22342" r="3176" b="16997"/>
              <a:stretch/>
            </p:blipFill>
            <p:spPr>
              <a:xfrm>
                <a:off x="9648921" y="4455377"/>
                <a:ext cx="1503097" cy="330364"/>
              </a:xfrm>
              <a:prstGeom prst="rect">
                <a:avLst/>
              </a:prstGeom>
            </p:spPr>
          </p:pic>
        </p:grp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94681F50-A9C2-45D9-BB0E-0364F8829C87}"/>
                </a:ext>
              </a:extLst>
            </p:cNvPr>
            <p:cNvSpPr txBox="1"/>
            <p:nvPr/>
          </p:nvSpPr>
          <p:spPr>
            <a:xfrm>
              <a:off x="683521" y="1739654"/>
              <a:ext cx="5091335" cy="105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chemeClr val="accent4"/>
                </a:buClr>
                <a:buFont typeface="Wingdings" panose="05000000000000000000" pitchFamily="2" charset="2"/>
                <a:buChar char="l"/>
              </a:pPr>
              <a:r>
                <a:rPr lang="zh-TW" altLang="en-US" sz="1600" b="1" dirty="0"/>
                <a:t>串連</a:t>
              </a:r>
              <a:r>
                <a:rPr lang="zh-TW" altLang="en-US" sz="2000" b="1" dirty="0">
                  <a:solidFill>
                    <a:srgbClr val="0070C0"/>
                  </a:solidFill>
                </a:rPr>
                <a:t>跨領域</a:t>
              </a:r>
              <a:r>
                <a:rPr lang="zh-TW" altLang="en-US" sz="1600" b="1" dirty="0"/>
                <a:t>、</a:t>
              </a:r>
              <a:r>
                <a:rPr lang="zh-TW" altLang="en-US" sz="2000" b="1" dirty="0">
                  <a:solidFill>
                    <a:srgbClr val="0070C0"/>
                  </a:solidFill>
                </a:rPr>
                <a:t>多元產業應用</a:t>
              </a:r>
              <a:r>
                <a:rPr lang="zh-TW" altLang="en-US" sz="1600" b="1" dirty="0"/>
                <a:t>的軟體服務聯盟</a:t>
              </a:r>
              <a:endParaRPr lang="en-US" altLang="zh-TW" sz="1600" b="1" dirty="0"/>
            </a:p>
            <a:p>
              <a:pPr marL="285750" indent="-285750">
                <a:buClr>
                  <a:schemeClr val="accent4"/>
                </a:buClr>
                <a:buFont typeface="Wingdings" panose="05000000000000000000" pitchFamily="2" charset="2"/>
                <a:buChar char="l"/>
              </a:pPr>
              <a:r>
                <a:rPr lang="zh-TW" altLang="en-US" sz="1600" b="1" dirty="0"/>
                <a:t>進行資料標準化</a:t>
              </a:r>
              <a:r>
                <a:rPr lang="zh-TW" altLang="en-US" b="1" dirty="0"/>
                <a:t>，</a:t>
              </a:r>
              <a:r>
                <a:rPr lang="zh-TW" altLang="en-US" sz="2000" b="1" dirty="0">
                  <a:solidFill>
                    <a:srgbClr val="00B050"/>
                  </a:solidFill>
                </a:rPr>
                <a:t>統一資料交換格式</a:t>
              </a:r>
              <a:endParaRPr lang="en-US" altLang="zh-TW" sz="2000" b="1" dirty="0">
                <a:solidFill>
                  <a:srgbClr val="00B050"/>
                </a:solidFill>
              </a:endParaRPr>
            </a:p>
            <a:p>
              <a:pPr marL="285750" indent="-285750">
                <a:buClr>
                  <a:schemeClr val="accent4"/>
                </a:buClr>
                <a:buFont typeface="Wingdings" panose="05000000000000000000" pitchFamily="2" charset="2"/>
                <a:buChar char="l"/>
              </a:pPr>
              <a:r>
                <a:rPr lang="zh-TW" altLang="en-US" sz="1600" b="1" dirty="0"/>
                <a:t>創新商業模式，協助</a:t>
              </a:r>
              <a:r>
                <a:rPr lang="zh-TW" altLang="en-US" sz="2000" b="1" dirty="0">
                  <a:solidFill>
                    <a:srgbClr val="FF0000"/>
                  </a:solidFill>
                </a:rPr>
                <a:t>中小企業數位升級轉型</a:t>
              </a:r>
              <a:endParaRPr lang="en-US" altLang="zh-TW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96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376990" y="896600"/>
            <a:ext cx="11474594" cy="5248542"/>
            <a:chOff x="0" y="1248378"/>
            <a:chExt cx="9805658" cy="4264441"/>
          </a:xfrm>
        </p:grpSpPr>
        <p:graphicFrame>
          <p:nvGraphicFramePr>
            <p:cNvPr id="5" name="資料庫圖表 4"/>
            <p:cNvGraphicFramePr/>
            <p:nvPr>
              <p:extLst>
                <p:ext uri="{D42A27DB-BD31-4B8C-83A1-F6EECF244321}">
                  <p14:modId xmlns:p14="http://schemas.microsoft.com/office/powerpoint/2010/main" val="522422681"/>
                </p:ext>
              </p:extLst>
            </p:nvPr>
          </p:nvGraphicFramePr>
          <p:xfrm>
            <a:off x="23492" y="1248378"/>
            <a:ext cx="9782166" cy="3751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文字方塊 5"/>
            <p:cNvSpPr txBox="1"/>
            <p:nvPr/>
          </p:nvSpPr>
          <p:spPr>
            <a:xfrm>
              <a:off x="0" y="4063828"/>
              <a:ext cx="1230193" cy="96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b="1">
                  <a:latin typeface="+mn-ea"/>
                  <a:ea typeface="+mn-ea"/>
                </a:defRPr>
              </a:lvl1pPr>
            </a:lstStyle>
            <a:p>
              <a:pPr marL="224688" indent="-224688" defTabSz="1125388">
                <a:lnSpc>
                  <a:spcPts val="2215"/>
                </a:lnSpc>
                <a:spcBef>
                  <a:spcPts val="247"/>
                </a:spcBef>
                <a:buFont typeface="Wingdings" panose="05000000000000000000" pitchFamily="2" charset="2"/>
                <a:buChar char="n"/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宣布</a:t>
              </a:r>
              <a:r>
                <a:rPr lang="en-US" altLang="zh-TW" sz="1467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SaaS</a:t>
              </a: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itchFamily="34" charset="-120"/>
                  <a:ea typeface="微軟正黑體" pitchFamily="34" charset="-120"/>
                </a:rPr>
                <a:t>雲服務聯盟成立目的與工作規劃。</a:t>
              </a:r>
              <a:endParaRPr lang="en-US" altLang="zh-TW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30192" y="4063829"/>
              <a:ext cx="1240226" cy="96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en-US" altLang="zh-TW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召集</a:t>
              </a:r>
              <a:r>
                <a:rPr lang="en-US" altLang="zh-TW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subcommittee</a:t>
              </a: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成員交流討論。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275693" y="4063828"/>
              <a:ext cx="1589149" cy="144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召集微服務業者共同討論，提供通訊資料格式問卷。</a:t>
              </a:r>
              <a:endParaRPr lang="en-US" altLang="zh-TW" sz="1467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提供現有國際標準</a:t>
              </a:r>
              <a:r>
                <a:rPr lang="en-US" altLang="zh-TW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OPC-UA for MT(UMATI)</a:t>
              </a:r>
              <a:endParaRPr lang="zh-TW" altLang="en-US" sz="1467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948" y="1959660"/>
              <a:ext cx="1153690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 defTabSz="1125388"/>
              <a:r>
                <a:rPr lang="en-US" altLang="zh-TW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3/30</a:t>
              </a:r>
              <a:r>
                <a:rPr lang="zh-TW" altLang="en-US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記者會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287456" y="1959660"/>
              <a:ext cx="1083546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algn="ctr" defTabSz="1125388"/>
              <a:r>
                <a:rPr lang="en-US" altLang="zh-TW" sz="1733" dirty="0">
                  <a:solidFill>
                    <a:prstClr val="black"/>
                  </a:solidFill>
                </a:rPr>
                <a:t>4/23</a:t>
              </a:r>
              <a:endParaRPr lang="zh-TW" altLang="en-US" sz="1733" dirty="0">
                <a:solidFill>
                  <a:prstClr val="black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470417" y="1959660"/>
              <a:ext cx="1167207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b="1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algn="ctr" defTabSz="1125388"/>
              <a:r>
                <a:rPr lang="en-US" altLang="zh-TW" sz="1733" dirty="0">
                  <a:solidFill>
                    <a:prstClr val="black"/>
                  </a:solidFill>
                </a:rPr>
                <a:t>5/27</a:t>
              </a:r>
              <a:endParaRPr lang="zh-TW" altLang="en-US" sz="1733" dirty="0">
                <a:solidFill>
                  <a:prstClr val="black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220209" y="1959660"/>
              <a:ext cx="1123045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125388"/>
              <a:r>
                <a:rPr lang="en-US" altLang="zh-TW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9</a:t>
              </a:r>
              <a:r>
                <a:rPr lang="zh-TW" altLang="en-US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53266" y="1959660"/>
              <a:ext cx="1167208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125388"/>
              <a:r>
                <a:rPr lang="en-US" altLang="zh-TW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  <a:r>
                <a:rPr lang="zh-TW" altLang="en-US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0" y="1463040"/>
              <a:ext cx="9801013" cy="3867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0056" tIns="75028" rIns="150056" bIns="750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lt1"/>
                  </a:solidFill>
                  <a:latin typeface="微軟正黑體" pitchFamily="34" charset="-120"/>
                  <a:ea typeface="微軟正黑體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457178"/>
              <a:r>
                <a:rPr lang="en-US" altLang="zh-TW" sz="2400" dirty="0">
                  <a:solidFill>
                    <a:prstClr val="white"/>
                  </a:solidFill>
                </a:rPr>
                <a:t>110</a:t>
              </a:r>
              <a:r>
                <a:rPr lang="zh-TW" altLang="en-US" sz="2400" dirty="0">
                  <a:solidFill>
                    <a:prstClr val="white"/>
                  </a:solidFill>
                </a:rPr>
                <a:t>年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733299" y="1959660"/>
              <a:ext cx="1139020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b="1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algn="ctr" defTabSz="1125388"/>
              <a:r>
                <a:rPr lang="en-US" altLang="zh-TW" sz="1733" dirty="0">
                  <a:solidFill>
                    <a:prstClr val="black"/>
                  </a:solidFill>
                </a:rPr>
                <a:t>6-7</a:t>
              </a:r>
              <a:r>
                <a:rPr lang="zh-TW" altLang="en-US" sz="1733" dirty="0">
                  <a:solidFill>
                    <a:prstClr val="black"/>
                  </a:solidFill>
                </a:rPr>
                <a:t>月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414291" y="1959660"/>
              <a:ext cx="1168593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125388"/>
              <a:r>
                <a:rPr lang="en-US" altLang="zh-TW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10</a:t>
              </a:r>
              <a:r>
                <a:rPr lang="zh-TW" altLang="en-US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53267" y="4073348"/>
              <a:ext cx="1167208" cy="74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訂定微服務格式之產業規範。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414289" y="4063828"/>
              <a:ext cx="1293815" cy="74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微服務規範提送技術委員會審查。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33299" y="4073498"/>
              <a:ext cx="1208928" cy="96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資料交換格式討論 </a:t>
              </a:r>
              <a:r>
                <a:rPr lang="en-US" altLang="zh-TW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產業規範草案制訂 。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659181" y="1959660"/>
              <a:ext cx="1141832" cy="2916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125388"/>
              <a:r>
                <a:rPr lang="en-US" altLang="zh-TW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11-12</a:t>
              </a:r>
              <a:r>
                <a:rPr lang="zh-TW" altLang="en-US" sz="1733" b="1" dirty="0">
                  <a:solidFill>
                    <a:prstClr val="black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176046" y="4091930"/>
              <a:ext cx="1167208" cy="74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82563" indent="-182563">
                <a:buFont typeface="Wingdings" panose="05000000000000000000" pitchFamily="2" charset="2"/>
                <a:buChar char="n"/>
                <a:defRPr sz="1292" b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pPr defTabSz="1125388">
                <a:lnSpc>
                  <a:spcPts val="2215"/>
                </a:lnSpc>
                <a:spcBef>
                  <a:spcPts val="247"/>
                </a:spcBef>
              </a:pPr>
              <a:r>
                <a:rPr lang="zh-TW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兩個情境微服務資料對接。</a:t>
              </a:r>
            </a:p>
          </p:txBody>
        </p:sp>
      </p:grpSp>
      <p:sp>
        <p:nvSpPr>
          <p:cNvPr id="24" name="標題 3">
            <a:extLst>
              <a:ext uri="{FF2B5EF4-FFF2-40B4-BE49-F238E27FC236}">
                <a16:creationId xmlns:a16="http://schemas.microsoft.com/office/drawing/2014/main" id="{FB71143B-D30E-48D1-9564-821BDF98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4" y="116138"/>
            <a:ext cx="12192000" cy="84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16872" algn="ctr">
              <a:lnSpc>
                <a:spcPts val="6400"/>
              </a:lnSpc>
            </a:pPr>
            <a:r>
              <a:rPr lang="zh-TW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七、微服務資訊格式標準推動時程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A6C0F3-7C15-4FB1-96BE-D60DF872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20" y="630932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53F266E9-FB78-49E7-AD84-14083128CDE9}" type="slidenum">
              <a:rPr lang="zh-TW" altLang="en-US" sz="1600" b="1">
                <a:solidFill>
                  <a:schemeClr val="bg1"/>
                </a:solidFill>
              </a:rPr>
              <a:pPr/>
              <a:t>12</a:t>
            </a:fld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F359EFC-A7DA-4477-9A5E-0C2F517D4561}"/>
              </a:ext>
            </a:extLst>
          </p:cNvPr>
          <p:cNvSpPr/>
          <p:nvPr/>
        </p:nvSpPr>
        <p:spPr>
          <a:xfrm>
            <a:off x="7581978" y="1674884"/>
            <a:ext cx="1408935" cy="3693745"/>
          </a:xfrm>
          <a:prstGeom prst="roundRect">
            <a:avLst>
              <a:gd name="adj" fmla="val 9032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9BB52-635A-4176-BB74-4A164A077853}"/>
              </a:ext>
            </a:extLst>
          </p:cNvPr>
          <p:cNvSpPr txBox="1"/>
          <p:nvPr/>
        </p:nvSpPr>
        <p:spPr>
          <a:xfrm>
            <a:off x="7549907" y="5465769"/>
            <a:ext cx="149592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9</a:t>
            </a:r>
            <a:r>
              <a:rPr lang="zh-TW" altLang="en-US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17</a:t>
            </a:r>
            <a:r>
              <a:rPr lang="zh-TW" altLang="en-US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五</a:t>
            </a:r>
            <a:r>
              <a:rPr lang="en-US" altLang="zh-TW" sz="1867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867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B74B0E-676E-4827-9862-C476F6290978}"/>
              </a:ext>
            </a:extLst>
          </p:cNvPr>
          <p:cNvSpPr txBox="1"/>
          <p:nvPr/>
        </p:nvSpPr>
        <p:spPr>
          <a:xfrm>
            <a:off x="10567225" y="4421733"/>
            <a:ext cx="1619710" cy="22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182563" indent="-182563">
              <a:buFont typeface="Wingdings" panose="05000000000000000000" pitchFamily="2" charset="2"/>
              <a:buChar char="n"/>
              <a:defRPr sz="1292" b="1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85725" indent="-85725" defTabSz="1125444">
              <a:lnSpc>
                <a:spcPts val="1600"/>
              </a:lnSpc>
              <a:spcBef>
                <a:spcPts val="246"/>
              </a:spcBef>
            </a:pPr>
            <a:r>
              <a:rPr lang="zh-TW" altLang="en-US" sz="1000" dirty="0">
                <a:solidFill>
                  <a:srgbClr val="C00000"/>
                </a:solidFill>
              </a:rPr>
              <a:t>引領中小微型企業數位轉型戰略攻頂計畫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85725" indent="-85725" defTabSz="1125444">
              <a:lnSpc>
                <a:spcPts val="1600"/>
              </a:lnSpc>
              <a:spcBef>
                <a:spcPts val="246"/>
              </a:spcBef>
            </a:pPr>
            <a:r>
              <a:rPr lang="zh-TW" altLang="en-US" sz="1000" dirty="0">
                <a:solidFill>
                  <a:srgbClr val="C00000"/>
                </a:solidFill>
              </a:rPr>
              <a:t>智慧機械雲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85725" indent="-85725" defTabSz="1125444">
              <a:lnSpc>
                <a:spcPts val="1600"/>
              </a:lnSpc>
              <a:spcBef>
                <a:spcPts val="246"/>
              </a:spcBef>
            </a:pPr>
            <a:r>
              <a:rPr lang="zh-TW" altLang="en-US" sz="1000" dirty="0">
                <a:solidFill>
                  <a:srgbClr val="C00000"/>
                </a:solidFill>
              </a:rPr>
              <a:t>協助製造業智慧應用升級輔導計畫</a:t>
            </a:r>
            <a:r>
              <a:rPr lang="en-US" altLang="zh-TW" sz="1000" dirty="0">
                <a:solidFill>
                  <a:srgbClr val="C00000"/>
                </a:solidFill>
              </a:rPr>
              <a:t>(SMU)</a:t>
            </a:r>
            <a:r>
              <a:rPr lang="zh-TW" altLang="en-US" sz="1000" dirty="0">
                <a:solidFill>
                  <a:srgbClr val="C00000"/>
                </a:solidFill>
              </a:rPr>
              <a:t>計畫。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85725" indent="-85725" defTabSz="1125444">
              <a:lnSpc>
                <a:spcPts val="1600"/>
              </a:lnSpc>
              <a:spcBef>
                <a:spcPts val="246"/>
              </a:spcBef>
            </a:pPr>
            <a:r>
              <a:rPr lang="en-US" altLang="zh-TW" sz="1000" dirty="0">
                <a:solidFill>
                  <a:srgbClr val="C00000"/>
                </a:solidFill>
              </a:rPr>
              <a:t>CITD-(111</a:t>
            </a:r>
            <a:r>
              <a:rPr lang="zh-TW" altLang="en-US" sz="1000" dirty="0">
                <a:solidFill>
                  <a:srgbClr val="C00000"/>
                </a:solidFill>
              </a:rPr>
              <a:t>年</a:t>
            </a:r>
            <a:r>
              <a:rPr lang="en-US" altLang="zh-TW" sz="1000" dirty="0">
                <a:solidFill>
                  <a:srgbClr val="C00000"/>
                </a:solidFill>
              </a:rPr>
              <a:t>)</a:t>
            </a:r>
            <a:r>
              <a:rPr lang="zh-TW" altLang="en-US" sz="1000" dirty="0">
                <a:solidFill>
                  <a:srgbClr val="C00000"/>
                </a:solidFill>
              </a:rPr>
              <a:t>雲市集工業館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85725" indent="-85725" defTabSz="1125444">
              <a:lnSpc>
                <a:spcPts val="1600"/>
              </a:lnSpc>
              <a:spcBef>
                <a:spcPts val="246"/>
              </a:spcBef>
            </a:pPr>
            <a:r>
              <a:rPr lang="zh-TW" altLang="en-US" sz="1000" dirty="0">
                <a:solidFill>
                  <a:srgbClr val="C00000"/>
                </a:solidFill>
              </a:rPr>
              <a:t>產創主題式</a:t>
            </a:r>
            <a:r>
              <a:rPr lang="en-US" altLang="zh-TW" sz="1000" dirty="0">
                <a:solidFill>
                  <a:srgbClr val="C00000"/>
                </a:solidFill>
              </a:rPr>
              <a:t>-(111</a:t>
            </a:r>
            <a:r>
              <a:rPr lang="zh-TW" altLang="en-US" sz="1000" dirty="0">
                <a:solidFill>
                  <a:srgbClr val="C00000"/>
                </a:solidFill>
              </a:rPr>
              <a:t>年</a:t>
            </a:r>
            <a:r>
              <a:rPr lang="en-US" altLang="zh-TW" sz="1000" dirty="0">
                <a:solidFill>
                  <a:srgbClr val="C00000"/>
                </a:solidFill>
              </a:rPr>
              <a:t>)</a:t>
            </a:r>
            <a:r>
              <a:rPr lang="zh-TW" altLang="en-US" sz="1000" dirty="0">
                <a:solidFill>
                  <a:srgbClr val="C00000"/>
                </a:solidFill>
              </a:rPr>
              <a:t>建構工具機產線智慧系統升級計畫</a:t>
            </a:r>
          </a:p>
        </p:txBody>
      </p:sp>
    </p:spTree>
    <p:extLst>
      <p:ext uri="{BB962C8B-B14F-4D97-AF65-F5344CB8AC3E}">
        <p14:creationId xmlns:p14="http://schemas.microsoft.com/office/powerpoint/2010/main" val="159402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789214" y="1385096"/>
            <a:ext cx="7937777" cy="504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一、產業面臨的挑戰與競爭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二、後疫情時代發展趨勢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三、產業數位轉型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四、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雲服務架構</a:t>
            </a:r>
            <a:endParaRPr lang="zh-TW" altLang="en-US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Times New Roman" panose="02020603050405020304" pitchFamily="18" charset="0"/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五、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雲服務聯盟任務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六、</a:t>
            </a:r>
            <a:r>
              <a:rPr lang="en-US" altLang="zh-TW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SaaS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雲服務聯盟運作架構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5600"/>
              </a:lnSpc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七、微服務資訊格式標準推動時程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DD30443-9350-4221-8985-E8AF36DCAF2F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 綱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817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一、產業面臨的挑戰與競爭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2" name="圓角矩形 4">
            <a:extLst>
              <a:ext uri="{FF2B5EF4-FFF2-40B4-BE49-F238E27FC236}">
                <a16:creationId xmlns:a16="http://schemas.microsoft.com/office/drawing/2014/main" id="{5190ED37-623A-4C53-ACDE-E315F994944B}"/>
              </a:ext>
            </a:extLst>
          </p:cNvPr>
          <p:cNvSpPr/>
          <p:nvPr/>
        </p:nvSpPr>
        <p:spPr>
          <a:xfrm>
            <a:off x="2502845" y="1793875"/>
            <a:ext cx="2374900" cy="1727200"/>
          </a:xfrm>
          <a:prstGeom prst="roundRect">
            <a:avLst>
              <a:gd name="adj" fmla="val 11434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27" name="圓角矩形 5">
            <a:extLst>
              <a:ext uri="{FF2B5EF4-FFF2-40B4-BE49-F238E27FC236}">
                <a16:creationId xmlns:a16="http://schemas.microsoft.com/office/drawing/2014/main" id="{B469AFF4-8C0B-4109-BF85-906B4D063036}"/>
              </a:ext>
            </a:extLst>
          </p:cNvPr>
          <p:cNvSpPr/>
          <p:nvPr/>
        </p:nvSpPr>
        <p:spPr>
          <a:xfrm>
            <a:off x="2471022" y="1307586"/>
            <a:ext cx="7737475" cy="43338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81000" indent="-3810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b="1" dirty="0">
                <a:solidFill>
                  <a:prstClr val="black"/>
                </a:solidFill>
                <a:latin typeface="微軟正黑體" pitchFamily="34" charset="-120"/>
              </a:rPr>
              <a:t>市場面外在挑戰與競爭</a:t>
            </a:r>
          </a:p>
        </p:txBody>
      </p:sp>
      <p:sp>
        <p:nvSpPr>
          <p:cNvPr id="28" name="文字方塊 6">
            <a:extLst>
              <a:ext uri="{FF2B5EF4-FFF2-40B4-BE49-F238E27FC236}">
                <a16:creationId xmlns:a16="http://schemas.microsoft.com/office/drawing/2014/main" id="{B055007D-E8D7-46C2-8C32-F4029484E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845" y="1793875"/>
            <a:ext cx="2347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C00000"/>
                </a:solidFill>
              </a:rPr>
              <a:t>市場快速變化</a:t>
            </a:r>
          </a:p>
        </p:txBody>
      </p:sp>
      <p:sp>
        <p:nvSpPr>
          <p:cNvPr id="29" name="文字方塊 7">
            <a:extLst>
              <a:ext uri="{FF2B5EF4-FFF2-40B4-BE49-F238E27FC236}">
                <a16:creationId xmlns:a16="http://schemas.microsoft.com/office/drawing/2014/main" id="{914292CC-2D70-4508-9B60-FE30FBB9F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845" y="2196842"/>
            <a:ext cx="23479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>
                <a:solidFill>
                  <a:srgbClr val="000000"/>
                </a:solidFill>
              </a:rPr>
              <a:t>傳統製造型態</a:t>
            </a:r>
            <a:br>
              <a:rPr kumimoji="0" lang="en-US" altLang="zh-TW" sz="1300" b="1">
                <a:solidFill>
                  <a:srgbClr val="000000"/>
                </a:solidFill>
              </a:rPr>
            </a:br>
            <a:r>
              <a:rPr kumimoji="0" lang="zh-TW" altLang="en-US" sz="1300" b="1">
                <a:solidFill>
                  <a:srgbClr val="000000"/>
                </a:solidFill>
              </a:rPr>
              <a:t>追求低廉勞工、大量生產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3DA2A67-B69B-4F2D-AC8E-5D3BB98A1FC4}"/>
              </a:ext>
            </a:extLst>
          </p:cNvPr>
          <p:cNvSpPr txBox="1"/>
          <p:nvPr/>
        </p:nvSpPr>
        <p:spPr>
          <a:xfrm>
            <a:off x="2502845" y="3008054"/>
            <a:ext cx="2419350" cy="48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1798638" algn="l"/>
              </a:tabLst>
              <a:defRPr/>
            </a:pPr>
            <a:r>
              <a:rPr kumimoji="0" lang="zh-TW" altLang="en-US" sz="1300" b="1" dirty="0">
                <a:solidFill>
                  <a:srgbClr val="0070C0"/>
                </a:solidFill>
                <a:latin typeface="+mn-lt"/>
                <a:ea typeface="+mn-ea"/>
              </a:rPr>
              <a:t>產品和服務生命週期縮短</a:t>
            </a:r>
            <a:endParaRPr kumimoji="0" lang="en-US" altLang="zh-TW" sz="1300" b="1" dirty="0">
              <a:solidFill>
                <a:srgbClr val="0070C0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面對少量多樣與大量客製化需求</a:t>
            </a:r>
          </a:p>
        </p:txBody>
      </p:sp>
      <p:sp>
        <p:nvSpPr>
          <p:cNvPr id="31" name="箭號: 向下 66">
            <a:extLst>
              <a:ext uri="{FF2B5EF4-FFF2-40B4-BE49-F238E27FC236}">
                <a16:creationId xmlns:a16="http://schemas.microsoft.com/office/drawing/2014/main" id="{A1577374-55E1-4347-8C62-BBF43F4759DA}"/>
              </a:ext>
            </a:extLst>
          </p:cNvPr>
          <p:cNvSpPr/>
          <p:nvPr/>
        </p:nvSpPr>
        <p:spPr>
          <a:xfrm>
            <a:off x="3609332" y="2688967"/>
            <a:ext cx="360363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F0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  <p:sp>
        <p:nvSpPr>
          <p:cNvPr id="32" name="圓角矩形 10">
            <a:extLst>
              <a:ext uri="{FF2B5EF4-FFF2-40B4-BE49-F238E27FC236}">
                <a16:creationId xmlns:a16="http://schemas.microsoft.com/office/drawing/2014/main" id="{AB3BA06D-D978-427A-8999-A167D5AAE8C6}"/>
              </a:ext>
            </a:extLst>
          </p:cNvPr>
          <p:cNvSpPr/>
          <p:nvPr/>
        </p:nvSpPr>
        <p:spPr>
          <a:xfrm>
            <a:off x="5138095" y="1793875"/>
            <a:ext cx="2376487" cy="1727200"/>
          </a:xfrm>
          <a:prstGeom prst="roundRect">
            <a:avLst>
              <a:gd name="adj" fmla="val 11434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33" name="文字方塊 11">
            <a:extLst>
              <a:ext uri="{FF2B5EF4-FFF2-40B4-BE49-F238E27FC236}">
                <a16:creationId xmlns:a16="http://schemas.microsoft.com/office/drawing/2014/main" id="{139EBCC1-D22F-43AA-A6B2-81507F7E1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350" y="1804396"/>
            <a:ext cx="2305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C00000"/>
                </a:solidFill>
              </a:rPr>
              <a:t>製造版圖重新洗牌</a:t>
            </a:r>
          </a:p>
        </p:txBody>
      </p:sp>
      <p:sp>
        <p:nvSpPr>
          <p:cNvPr id="34" name="文字方塊 12">
            <a:extLst>
              <a:ext uri="{FF2B5EF4-FFF2-40B4-BE49-F238E27FC236}">
                <a16:creationId xmlns:a16="http://schemas.microsoft.com/office/drawing/2014/main" id="{D8D84B2A-57E6-47AD-B266-AADCA5827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518" y="2190623"/>
            <a:ext cx="23764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 dirty="0">
                <a:solidFill>
                  <a:srgbClr val="000000"/>
                </a:solidFill>
              </a:rPr>
              <a:t>開發中國家搶占量產市場</a:t>
            </a:r>
            <a:br>
              <a:rPr kumimoji="0" lang="en-US" altLang="zh-TW" sz="1300" b="1" dirty="0">
                <a:solidFill>
                  <a:srgbClr val="000000"/>
                </a:solidFill>
              </a:rPr>
            </a:br>
            <a:r>
              <a:rPr kumimoji="0" lang="zh-TW" altLang="en-US" sz="1300" b="1" dirty="0">
                <a:solidFill>
                  <a:srgbClr val="000000"/>
                </a:solidFill>
              </a:rPr>
              <a:t>工業國搶占客製化市場</a:t>
            </a:r>
          </a:p>
        </p:txBody>
      </p:sp>
      <p:sp>
        <p:nvSpPr>
          <p:cNvPr id="35" name="文字方塊 13">
            <a:extLst>
              <a:ext uri="{FF2B5EF4-FFF2-40B4-BE49-F238E27FC236}">
                <a16:creationId xmlns:a16="http://schemas.microsoft.com/office/drawing/2014/main" id="{CC08E287-600F-4CBF-8345-A6674434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350" y="3021410"/>
            <a:ext cx="2339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 dirty="0">
                <a:solidFill>
                  <a:srgbClr val="0070C0"/>
                </a:solidFill>
              </a:rPr>
              <a:t>全球化競爭面臨前後夾擊</a:t>
            </a:r>
            <a:endParaRPr kumimoji="0" lang="en-US" altLang="zh-TW" sz="1300" b="1" dirty="0">
              <a:solidFill>
                <a:srgbClr val="0070C0"/>
              </a:solidFill>
            </a:endParaRPr>
          </a:p>
          <a:p>
            <a:pPr algn="ctr"/>
            <a:r>
              <a:rPr kumimoji="0" lang="zh-TW" altLang="en-US" sz="1300" b="1" dirty="0">
                <a:solidFill>
                  <a:srgbClr val="0070C0"/>
                </a:solidFill>
              </a:rPr>
              <a:t>雙重挑戰</a:t>
            </a:r>
          </a:p>
        </p:txBody>
      </p:sp>
      <p:sp>
        <p:nvSpPr>
          <p:cNvPr id="36" name="箭號: 向下 66">
            <a:extLst>
              <a:ext uri="{FF2B5EF4-FFF2-40B4-BE49-F238E27FC236}">
                <a16:creationId xmlns:a16="http://schemas.microsoft.com/office/drawing/2014/main" id="{38B138FA-F734-4EF4-8956-79DDC38776FE}"/>
              </a:ext>
            </a:extLst>
          </p:cNvPr>
          <p:cNvSpPr/>
          <p:nvPr/>
        </p:nvSpPr>
        <p:spPr>
          <a:xfrm>
            <a:off x="6118375" y="2682748"/>
            <a:ext cx="358775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F0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  <p:sp>
        <p:nvSpPr>
          <p:cNvPr id="41" name="圓角矩形 15">
            <a:extLst>
              <a:ext uri="{FF2B5EF4-FFF2-40B4-BE49-F238E27FC236}">
                <a16:creationId xmlns:a16="http://schemas.microsoft.com/office/drawing/2014/main" id="{3B3559D1-4EAD-4FF1-A33B-FE8565E567B0}"/>
              </a:ext>
            </a:extLst>
          </p:cNvPr>
          <p:cNvSpPr/>
          <p:nvPr/>
        </p:nvSpPr>
        <p:spPr>
          <a:xfrm>
            <a:off x="7730482" y="1793875"/>
            <a:ext cx="2376488" cy="1727200"/>
          </a:xfrm>
          <a:prstGeom prst="roundRect">
            <a:avLst>
              <a:gd name="adj" fmla="val 11434"/>
            </a:avLst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42" name="文字方塊 16">
            <a:extLst>
              <a:ext uri="{FF2B5EF4-FFF2-40B4-BE49-F238E27FC236}">
                <a16:creationId xmlns:a16="http://schemas.microsoft.com/office/drawing/2014/main" id="{67B436EA-B5EE-45E7-95C8-2D8DB0F89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309" y="1793875"/>
            <a:ext cx="2021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C00000"/>
                </a:solidFill>
              </a:rPr>
              <a:t>資源與環境課題</a:t>
            </a:r>
          </a:p>
        </p:txBody>
      </p:sp>
      <p:sp>
        <p:nvSpPr>
          <p:cNvPr id="44" name="文字方塊 17">
            <a:extLst>
              <a:ext uri="{FF2B5EF4-FFF2-40B4-BE49-F238E27FC236}">
                <a16:creationId xmlns:a16="http://schemas.microsoft.com/office/drawing/2014/main" id="{91A96273-B6CB-4E91-B006-F50E3BAD3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4932" y="2170678"/>
            <a:ext cx="23764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 dirty="0">
                <a:solidFill>
                  <a:srgbClr val="000000"/>
                </a:solidFill>
              </a:rPr>
              <a:t>全球生產要素資源有限</a:t>
            </a:r>
            <a:br>
              <a:rPr kumimoji="0" lang="en-US" altLang="zh-TW" sz="1300" b="1" dirty="0">
                <a:solidFill>
                  <a:srgbClr val="000000"/>
                </a:solidFill>
              </a:rPr>
            </a:br>
            <a:r>
              <a:rPr kumimoji="0" lang="en-US" altLang="zh-TW" sz="1300" b="1" dirty="0">
                <a:solidFill>
                  <a:srgbClr val="000000"/>
                </a:solidFill>
              </a:rPr>
              <a:t>(</a:t>
            </a:r>
            <a:r>
              <a:rPr kumimoji="0" lang="zh-TW" altLang="en-US" sz="1300" b="1" dirty="0">
                <a:solidFill>
                  <a:srgbClr val="000000"/>
                </a:solidFill>
              </a:rPr>
              <a:t>土地、人力、水電、公衛</a:t>
            </a:r>
            <a:r>
              <a:rPr kumimoji="0" lang="en-US" altLang="zh-TW" sz="1300" b="1" dirty="0">
                <a:solidFill>
                  <a:srgbClr val="000000"/>
                </a:solidFill>
              </a:rPr>
              <a:t>)</a:t>
            </a:r>
            <a:endParaRPr kumimoji="0" lang="zh-TW" altLang="en-US" sz="1300" b="1" dirty="0">
              <a:solidFill>
                <a:srgbClr val="000000"/>
              </a:solidFill>
            </a:endParaRPr>
          </a:p>
        </p:txBody>
      </p:sp>
      <p:sp>
        <p:nvSpPr>
          <p:cNvPr id="45" name="文字方塊 18">
            <a:extLst>
              <a:ext uri="{FF2B5EF4-FFF2-40B4-BE49-F238E27FC236}">
                <a16:creationId xmlns:a16="http://schemas.microsoft.com/office/drawing/2014/main" id="{5812C988-143E-40B5-960B-F13EB88D7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388" y="2991486"/>
            <a:ext cx="2339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 dirty="0">
                <a:solidFill>
                  <a:srgbClr val="0070C0"/>
                </a:solidFill>
              </a:rPr>
              <a:t>面臨環保與永續壓力</a:t>
            </a:r>
            <a:endParaRPr kumimoji="0" lang="en-US" altLang="zh-TW" sz="1300" b="1" dirty="0">
              <a:solidFill>
                <a:srgbClr val="0070C0"/>
              </a:solidFill>
            </a:endParaRPr>
          </a:p>
          <a:p>
            <a:pPr algn="ctr"/>
            <a:r>
              <a:rPr kumimoji="0" lang="zh-TW" altLang="en-US" sz="1300" b="1" dirty="0">
                <a:solidFill>
                  <a:srgbClr val="0070C0"/>
                </a:solidFill>
              </a:rPr>
              <a:t>公衛危機</a:t>
            </a:r>
            <a:r>
              <a:rPr kumimoji="0" lang="en-US" altLang="zh-TW" sz="1300" b="1" dirty="0">
                <a:solidFill>
                  <a:srgbClr val="0070C0"/>
                </a:solidFill>
              </a:rPr>
              <a:t>-</a:t>
            </a:r>
            <a:r>
              <a:rPr kumimoji="0" lang="zh-TW" altLang="en-US" sz="1300" b="1" dirty="0">
                <a:solidFill>
                  <a:srgbClr val="0070C0"/>
                </a:solidFill>
              </a:rPr>
              <a:t>疾病發生</a:t>
            </a:r>
          </a:p>
        </p:txBody>
      </p:sp>
      <p:sp>
        <p:nvSpPr>
          <p:cNvPr id="46" name="箭號: 向下 66">
            <a:extLst>
              <a:ext uri="{FF2B5EF4-FFF2-40B4-BE49-F238E27FC236}">
                <a16:creationId xmlns:a16="http://schemas.microsoft.com/office/drawing/2014/main" id="{7E997AB0-9C47-44B2-80B7-50F5CB0A52D6}"/>
              </a:ext>
            </a:extLst>
          </p:cNvPr>
          <p:cNvSpPr/>
          <p:nvPr/>
        </p:nvSpPr>
        <p:spPr>
          <a:xfrm>
            <a:off x="8652026" y="2670175"/>
            <a:ext cx="360362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F0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  <p:sp>
        <p:nvSpPr>
          <p:cNvPr id="47" name="圓角矩形 20">
            <a:extLst>
              <a:ext uri="{FF2B5EF4-FFF2-40B4-BE49-F238E27FC236}">
                <a16:creationId xmlns:a16="http://schemas.microsoft.com/office/drawing/2014/main" id="{7DECE0AB-33C8-40AB-B28F-BFB13934209B}"/>
              </a:ext>
            </a:extLst>
          </p:cNvPr>
          <p:cNvSpPr/>
          <p:nvPr/>
        </p:nvSpPr>
        <p:spPr>
          <a:xfrm>
            <a:off x="2377432" y="4097337"/>
            <a:ext cx="7737475" cy="4318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381000" indent="-3810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b="1" dirty="0">
                <a:solidFill>
                  <a:prstClr val="black"/>
                </a:solidFill>
                <a:latin typeface="微軟正黑體" pitchFamily="34" charset="-120"/>
              </a:rPr>
              <a:t>產業面臨的課題</a:t>
            </a:r>
          </a:p>
        </p:txBody>
      </p:sp>
      <p:sp>
        <p:nvSpPr>
          <p:cNvPr id="48" name="圓角矩形 21">
            <a:extLst>
              <a:ext uri="{FF2B5EF4-FFF2-40B4-BE49-F238E27FC236}">
                <a16:creationId xmlns:a16="http://schemas.microsoft.com/office/drawing/2014/main" id="{AEA414AD-3374-49EC-85D4-A7D1D88125F0}"/>
              </a:ext>
            </a:extLst>
          </p:cNvPr>
          <p:cNvSpPr/>
          <p:nvPr/>
        </p:nvSpPr>
        <p:spPr>
          <a:xfrm>
            <a:off x="2429820" y="4602162"/>
            <a:ext cx="2376487" cy="1727200"/>
          </a:xfrm>
          <a:prstGeom prst="roundRect">
            <a:avLst>
              <a:gd name="adj" fmla="val 11434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49" name="文字方塊 22">
            <a:extLst>
              <a:ext uri="{FF2B5EF4-FFF2-40B4-BE49-F238E27FC236}">
                <a16:creationId xmlns:a16="http://schemas.microsoft.com/office/drawing/2014/main" id="{F85FBCFB-AA34-4F63-A47C-A845B1537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9820" y="4602162"/>
            <a:ext cx="2347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00B050"/>
                </a:solidFill>
              </a:rPr>
              <a:t>人均產值成長趨緩</a:t>
            </a:r>
          </a:p>
        </p:txBody>
      </p:sp>
      <p:sp>
        <p:nvSpPr>
          <p:cNvPr id="50" name="文字方塊 23">
            <a:extLst>
              <a:ext uri="{FF2B5EF4-FFF2-40B4-BE49-F238E27FC236}">
                <a16:creationId xmlns:a16="http://schemas.microsoft.com/office/drawing/2014/main" id="{61CC1640-3E78-4C25-9890-500B2B86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9820" y="5050397"/>
            <a:ext cx="23479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>
                <a:solidFill>
                  <a:srgbClr val="000000"/>
                </a:solidFill>
              </a:rPr>
              <a:t>生產管理聯網化</a:t>
            </a:r>
            <a:endParaRPr kumimoji="0" lang="en-US" altLang="zh-TW" sz="1300" b="1">
              <a:solidFill>
                <a:srgbClr val="000000"/>
              </a:solidFill>
            </a:endParaRPr>
          </a:p>
          <a:p>
            <a:pPr algn="ctr"/>
            <a:r>
              <a:rPr kumimoji="0" lang="zh-TW" altLang="en-US" sz="1300" b="1">
                <a:solidFill>
                  <a:srgbClr val="000000"/>
                </a:solidFill>
              </a:rPr>
              <a:t>企業管理數位化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5E5F56E-51B0-41C7-B88A-AB46921735E5}"/>
              </a:ext>
            </a:extLst>
          </p:cNvPr>
          <p:cNvSpPr txBox="1"/>
          <p:nvPr/>
        </p:nvSpPr>
        <p:spPr>
          <a:xfrm>
            <a:off x="2429820" y="5853672"/>
            <a:ext cx="2347912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協助同仁提高品質與效率</a:t>
            </a:r>
            <a:endParaRPr kumimoji="0" lang="en-US" altLang="zh-TW" sz="1250" b="1" dirty="0">
              <a:solidFill>
                <a:srgbClr val="0070C0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撲滅浪費與損失</a:t>
            </a:r>
          </a:p>
        </p:txBody>
      </p:sp>
      <p:sp>
        <p:nvSpPr>
          <p:cNvPr id="52" name="箭號: 向下 66">
            <a:extLst>
              <a:ext uri="{FF2B5EF4-FFF2-40B4-BE49-F238E27FC236}">
                <a16:creationId xmlns:a16="http://schemas.microsoft.com/office/drawing/2014/main" id="{7C8AE474-D224-4D92-ACF8-E39C650D2B5C}"/>
              </a:ext>
            </a:extLst>
          </p:cNvPr>
          <p:cNvSpPr/>
          <p:nvPr/>
        </p:nvSpPr>
        <p:spPr>
          <a:xfrm>
            <a:off x="3537895" y="5493310"/>
            <a:ext cx="360362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  <p:sp>
        <p:nvSpPr>
          <p:cNvPr id="53" name="圓角矩形 26">
            <a:extLst>
              <a:ext uri="{FF2B5EF4-FFF2-40B4-BE49-F238E27FC236}">
                <a16:creationId xmlns:a16="http://schemas.microsoft.com/office/drawing/2014/main" id="{F05E98AE-26DD-4418-9533-1CD05D208154}"/>
              </a:ext>
            </a:extLst>
          </p:cNvPr>
          <p:cNvSpPr/>
          <p:nvPr/>
        </p:nvSpPr>
        <p:spPr>
          <a:xfrm>
            <a:off x="5114282" y="4602162"/>
            <a:ext cx="2376488" cy="1727200"/>
          </a:xfrm>
          <a:prstGeom prst="roundRect">
            <a:avLst>
              <a:gd name="adj" fmla="val 11434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54" name="文字方塊 27">
            <a:extLst>
              <a:ext uri="{FF2B5EF4-FFF2-40B4-BE49-F238E27FC236}">
                <a16:creationId xmlns:a16="http://schemas.microsoft.com/office/drawing/2014/main" id="{4CEBC4FC-C726-48A0-99E9-0AA8531BE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282" y="4602162"/>
            <a:ext cx="23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00B050"/>
                </a:solidFill>
              </a:rPr>
              <a:t>勞動人力不足</a:t>
            </a:r>
          </a:p>
        </p:txBody>
      </p:sp>
      <p:sp>
        <p:nvSpPr>
          <p:cNvPr id="55" name="文字方塊 28">
            <a:extLst>
              <a:ext uri="{FF2B5EF4-FFF2-40B4-BE49-F238E27FC236}">
                <a16:creationId xmlns:a16="http://schemas.microsoft.com/office/drawing/2014/main" id="{A07BE3CF-A30D-47CA-83DA-3B74067EE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807" y="5030834"/>
            <a:ext cx="23479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>
                <a:solidFill>
                  <a:srgbClr val="000000"/>
                </a:solidFill>
              </a:rPr>
              <a:t>導入智動化設備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4C9166F-E0BF-46FB-A110-D8511C4A79B3}"/>
              </a:ext>
            </a:extLst>
          </p:cNvPr>
          <p:cNvSpPr txBox="1"/>
          <p:nvPr/>
        </p:nvSpPr>
        <p:spPr>
          <a:xfrm>
            <a:off x="5114282" y="5798892"/>
            <a:ext cx="2376488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解決缺工、工資上漲等</a:t>
            </a:r>
            <a:endParaRPr kumimoji="0" lang="en-US" altLang="zh-TW" sz="1250" b="1" dirty="0">
              <a:solidFill>
                <a:srgbClr val="0070C0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人事成本問題</a:t>
            </a:r>
          </a:p>
        </p:txBody>
      </p:sp>
      <p:sp>
        <p:nvSpPr>
          <p:cNvPr id="57" name="箭號: 向下 66">
            <a:extLst>
              <a:ext uri="{FF2B5EF4-FFF2-40B4-BE49-F238E27FC236}">
                <a16:creationId xmlns:a16="http://schemas.microsoft.com/office/drawing/2014/main" id="{A94C85ED-A2E2-452A-98BA-D7EC949DEA9B}"/>
              </a:ext>
            </a:extLst>
          </p:cNvPr>
          <p:cNvSpPr/>
          <p:nvPr/>
        </p:nvSpPr>
        <p:spPr>
          <a:xfrm>
            <a:off x="6159579" y="5413468"/>
            <a:ext cx="360363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  <p:sp>
        <p:nvSpPr>
          <p:cNvPr id="58" name="圓角矩形 31">
            <a:extLst>
              <a:ext uri="{FF2B5EF4-FFF2-40B4-BE49-F238E27FC236}">
                <a16:creationId xmlns:a16="http://schemas.microsoft.com/office/drawing/2014/main" id="{FC2C1BD3-ADE2-4E7F-91C0-F8841745AE8B}"/>
              </a:ext>
            </a:extLst>
          </p:cNvPr>
          <p:cNvSpPr/>
          <p:nvPr/>
        </p:nvSpPr>
        <p:spPr>
          <a:xfrm>
            <a:off x="7724132" y="4602162"/>
            <a:ext cx="2376488" cy="1727200"/>
          </a:xfrm>
          <a:prstGeom prst="roundRect">
            <a:avLst>
              <a:gd name="adj" fmla="val 11434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59" name="文字方塊 32">
            <a:extLst>
              <a:ext uri="{FF2B5EF4-FFF2-40B4-BE49-F238E27FC236}">
                <a16:creationId xmlns:a16="http://schemas.microsoft.com/office/drawing/2014/main" id="{238699C9-EE7C-448E-A3C0-88AC6150A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32" y="4602162"/>
            <a:ext cx="23479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2000" b="1" u="sng" dirty="0">
                <a:solidFill>
                  <a:srgbClr val="00B050"/>
                </a:solidFill>
              </a:rPr>
              <a:t>營運模式待轉型</a:t>
            </a:r>
          </a:p>
        </p:txBody>
      </p:sp>
      <p:sp>
        <p:nvSpPr>
          <p:cNvPr id="60" name="文字方塊 33">
            <a:extLst>
              <a:ext uri="{FF2B5EF4-FFF2-40B4-BE49-F238E27FC236}">
                <a16:creationId xmlns:a16="http://schemas.microsoft.com/office/drawing/2014/main" id="{94AF73A4-014A-4752-A85F-47D16233E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707" y="5030834"/>
            <a:ext cx="23479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79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zh-TW" altLang="en-US" sz="1300" b="1" dirty="0">
                <a:solidFill>
                  <a:srgbClr val="000000"/>
                </a:solidFill>
              </a:rPr>
              <a:t>整合上下游產業鏈資訊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F4DC826-417F-4DA7-922D-E45617D33B2E}"/>
              </a:ext>
            </a:extLst>
          </p:cNvPr>
          <p:cNvSpPr txBox="1"/>
          <p:nvPr/>
        </p:nvSpPr>
        <p:spPr>
          <a:xfrm>
            <a:off x="7742388" y="5753625"/>
            <a:ext cx="2376488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從</a:t>
            </a:r>
            <a:r>
              <a:rPr kumimoji="0" lang="en-US" altLang="zh-TW" sz="1250" b="1" dirty="0">
                <a:solidFill>
                  <a:srgbClr val="0070C0"/>
                </a:solidFill>
                <a:latin typeface="+mn-lt"/>
                <a:ea typeface="+mn-ea"/>
              </a:rPr>
              <a:t>B</a:t>
            </a: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kumimoji="0" lang="en-US" altLang="zh-TW" sz="1250" b="1" dirty="0">
                <a:solidFill>
                  <a:srgbClr val="0070C0"/>
                </a:solidFill>
                <a:latin typeface="+mn-lt"/>
                <a:ea typeface="+mn-ea"/>
              </a:rPr>
              <a:t>to B</a:t>
            </a: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 轉型</a:t>
            </a:r>
            <a:endParaRPr kumimoji="0" lang="en-US" altLang="zh-TW" sz="1250" b="1" dirty="0">
              <a:solidFill>
                <a:srgbClr val="0070C0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2241550" algn="l"/>
              </a:tabLst>
              <a:defRPr/>
            </a:pPr>
            <a:r>
              <a:rPr kumimoji="0" lang="en-US" altLang="zh-TW" sz="1250" b="1" dirty="0">
                <a:solidFill>
                  <a:srgbClr val="0070C0"/>
                </a:solidFill>
                <a:latin typeface="+mn-lt"/>
                <a:ea typeface="+mn-ea"/>
              </a:rPr>
              <a:t>B</a:t>
            </a: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kumimoji="0" lang="en-US" altLang="zh-TW" sz="1250" b="1" dirty="0">
                <a:solidFill>
                  <a:srgbClr val="0070C0"/>
                </a:solidFill>
                <a:latin typeface="+mn-lt"/>
                <a:ea typeface="+mn-ea"/>
              </a:rPr>
              <a:t>to (B+C)</a:t>
            </a:r>
            <a:r>
              <a:rPr kumimoji="0" lang="zh-TW" altLang="en-US" sz="1250" b="1" dirty="0">
                <a:solidFill>
                  <a:srgbClr val="0070C0"/>
                </a:solidFill>
                <a:latin typeface="+mn-lt"/>
                <a:ea typeface="+mn-ea"/>
              </a:rPr>
              <a:t>系統</a:t>
            </a:r>
          </a:p>
        </p:txBody>
      </p:sp>
      <p:sp>
        <p:nvSpPr>
          <p:cNvPr id="62" name="箭號: 向下 66">
            <a:extLst>
              <a:ext uri="{FF2B5EF4-FFF2-40B4-BE49-F238E27FC236}">
                <a16:creationId xmlns:a16="http://schemas.microsoft.com/office/drawing/2014/main" id="{30FF1ABA-F372-40A8-B906-CB44EE3E7B77}"/>
              </a:ext>
            </a:extLst>
          </p:cNvPr>
          <p:cNvSpPr/>
          <p:nvPr/>
        </p:nvSpPr>
        <p:spPr>
          <a:xfrm>
            <a:off x="8732193" y="5339931"/>
            <a:ext cx="360363" cy="360362"/>
          </a:xfrm>
          <a:prstGeom prst="downArrow">
            <a:avLst>
              <a:gd name="adj1" fmla="val 50000"/>
              <a:gd name="adj2" fmla="val 5699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2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478B9E-6610-43EB-8994-E7DF9A3B9C4B}"/>
              </a:ext>
            </a:extLst>
          </p:cNvPr>
          <p:cNvSpPr/>
          <p:nvPr/>
        </p:nvSpPr>
        <p:spPr>
          <a:xfrm>
            <a:off x="6172765" y="2199992"/>
            <a:ext cx="5429514" cy="7977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二、後疫情時代機械產業發展趨勢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A9628DE-6DD9-43F7-9337-860BFFE45C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818" y="2021572"/>
            <a:ext cx="5144914" cy="32898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30712" y="5567881"/>
            <a:ext cx="24304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資料來源：工研院產科國際所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(2020/10)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2049A6F-1688-4355-9240-794555B8D7CE}"/>
              </a:ext>
            </a:extLst>
          </p:cNvPr>
          <p:cNvGrpSpPr/>
          <p:nvPr/>
        </p:nvGrpSpPr>
        <p:grpSpPr>
          <a:xfrm>
            <a:off x="6172765" y="2438772"/>
            <a:ext cx="5429514" cy="2993308"/>
            <a:chOff x="6643545" y="2557302"/>
            <a:chExt cx="5429514" cy="301057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DF36A2D-42FB-44C7-B4B1-EE54C8D3DB0B}"/>
                </a:ext>
              </a:extLst>
            </p:cNvPr>
            <p:cNvSpPr/>
            <p:nvPr/>
          </p:nvSpPr>
          <p:spPr>
            <a:xfrm>
              <a:off x="6643545" y="3119496"/>
              <a:ext cx="5429514" cy="24483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52AE3D2-86A2-44B5-AB62-1231ABDB12C4}"/>
                </a:ext>
              </a:extLst>
            </p:cNvPr>
            <p:cNvSpPr txBox="1"/>
            <p:nvPr/>
          </p:nvSpPr>
          <p:spPr>
            <a:xfrm>
              <a:off x="6643545" y="2557302"/>
              <a:ext cx="5429514" cy="43337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2200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增加數位技術投資，提升企業營運韌性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865FC8D-DE6B-4472-B7B9-6091CAEA52A0}"/>
                </a:ext>
              </a:extLst>
            </p:cNvPr>
            <p:cNvSpPr txBox="1"/>
            <p:nvPr/>
          </p:nvSpPr>
          <p:spPr>
            <a:xfrm>
              <a:off x="6726724" y="3429000"/>
              <a:ext cx="5346335" cy="1882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TW" altLang="en-US" sz="2000" b="1" dirty="0">
                  <a:solidFill>
                    <a:srgbClr val="002060"/>
                  </a:solidFill>
                </a:rPr>
                <a:t>運用</a:t>
              </a:r>
              <a:r>
                <a:rPr lang="zh-TW" altLang="en-US" sz="2000" b="1" dirty="0">
                  <a:solidFill>
                    <a:srgbClr val="0000FF"/>
                  </a:solidFill>
                </a:rPr>
                <a:t>數位工具與平台</a:t>
              </a:r>
              <a:r>
                <a:rPr lang="zh-TW" altLang="en-US" sz="2000" b="1" dirty="0">
                  <a:solidFill>
                    <a:srgbClr val="002060"/>
                  </a:solidFill>
                </a:rPr>
                <a:t>，提升生產或服務效率</a:t>
              </a:r>
              <a:endParaRPr lang="en-US" altLang="zh-TW" sz="2000" b="1" dirty="0">
                <a:solidFill>
                  <a:srgbClr val="002060"/>
                </a:solidFill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n"/>
              </a:pPr>
              <a:r>
                <a:rPr lang="zh-TW" altLang="en-US" sz="2000" b="1" dirty="0">
                  <a:solidFill>
                    <a:srgbClr val="0000FF"/>
                  </a:solidFill>
                </a:rPr>
                <a:t>分散式</a:t>
              </a:r>
              <a:r>
                <a:rPr lang="zh-TW" altLang="en-US" sz="2000" b="1" dirty="0">
                  <a:solidFill>
                    <a:srgbClr val="002060"/>
                  </a:solidFill>
                </a:rPr>
                <a:t>生產與供應，強化</a:t>
              </a:r>
              <a:r>
                <a:rPr lang="zh-TW" altLang="en-US" sz="2000" b="1" dirty="0">
                  <a:solidFill>
                    <a:srgbClr val="0000FF"/>
                  </a:solidFill>
                </a:rPr>
                <a:t>資訊安全防護</a:t>
              </a:r>
              <a:r>
                <a:rPr lang="zh-TW" altLang="en-US" sz="2000" b="1" dirty="0">
                  <a:solidFill>
                    <a:srgbClr val="002060"/>
                  </a:solidFill>
                </a:rPr>
                <a:t>措施</a:t>
              </a:r>
              <a:endParaRPr lang="en-US" altLang="zh-TW" sz="2000" b="1" dirty="0">
                <a:solidFill>
                  <a:srgbClr val="00206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TW" altLang="en-US" sz="2000" b="1" dirty="0">
                  <a:solidFill>
                    <a:srgbClr val="002060"/>
                  </a:solidFill>
                </a:rPr>
                <a:t>善用</a:t>
              </a:r>
              <a:r>
                <a:rPr lang="en-US" altLang="zh-TW" sz="2000" b="1" dirty="0">
                  <a:solidFill>
                    <a:srgbClr val="0000FF"/>
                  </a:solidFill>
                </a:rPr>
                <a:t>AI</a:t>
              </a:r>
              <a:r>
                <a:rPr lang="zh-TW" altLang="en-US" sz="2000" b="1" dirty="0">
                  <a:solidFill>
                    <a:srgbClr val="0000FF"/>
                  </a:solidFill>
                </a:rPr>
                <a:t>數據</a:t>
              </a:r>
              <a:r>
                <a:rPr lang="zh-TW" altLang="en-US" sz="2000" b="1" dirty="0">
                  <a:solidFill>
                    <a:srgbClr val="002060"/>
                  </a:solidFill>
                </a:rPr>
                <a:t>分析決策，生產作業</a:t>
              </a:r>
              <a:r>
                <a:rPr lang="zh-TW" altLang="en-US" sz="2000" b="1" dirty="0">
                  <a:solidFill>
                    <a:srgbClr val="0000FF"/>
                  </a:solidFill>
                </a:rPr>
                <a:t>流程智慧化</a:t>
              </a:r>
              <a:endParaRPr lang="en-US" altLang="zh-TW" sz="2000" b="1" dirty="0">
                <a:solidFill>
                  <a:srgbClr val="0000FF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TW" altLang="en-US" sz="2000" b="1" dirty="0">
                  <a:solidFill>
                    <a:srgbClr val="002060"/>
                  </a:solidFill>
                </a:rPr>
                <a:t>關鍵零組件</a:t>
              </a:r>
              <a:r>
                <a:rPr lang="zh-TW" altLang="en-US" sz="2000" b="1" dirty="0">
                  <a:solidFill>
                    <a:srgbClr val="0000FF"/>
                  </a:solidFill>
                </a:rPr>
                <a:t>在地生產</a:t>
              </a:r>
              <a:r>
                <a:rPr lang="zh-TW" altLang="en-US" sz="2000" b="1" dirty="0">
                  <a:solidFill>
                    <a:srgbClr val="002060"/>
                  </a:solidFill>
                </a:rPr>
                <a:t>，全球不間斷與運籌</a:t>
              </a:r>
              <a:endParaRPr lang="en-US" altLang="zh-TW" sz="20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57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C59F96FC-97AA-4E0B-8123-C6BBDD9B6AB2}"/>
              </a:ext>
            </a:extLst>
          </p:cNvPr>
          <p:cNvSpPr/>
          <p:nvPr/>
        </p:nvSpPr>
        <p:spPr>
          <a:xfrm>
            <a:off x="850527" y="1221280"/>
            <a:ext cx="10872110" cy="612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化同側角落 52">
            <a:extLst>
              <a:ext uri="{FF2B5EF4-FFF2-40B4-BE49-F238E27FC236}">
                <a16:creationId xmlns:a16="http://schemas.microsoft.com/office/drawing/2014/main" id="{54BE0C52-C7D0-44BB-8939-C96F332A9AC7}"/>
              </a:ext>
            </a:extLst>
          </p:cNvPr>
          <p:cNvSpPr/>
          <p:nvPr/>
        </p:nvSpPr>
        <p:spPr>
          <a:xfrm>
            <a:off x="4627058" y="2475752"/>
            <a:ext cx="3304957" cy="2571703"/>
          </a:xfrm>
          <a:prstGeom prst="round2SameRect">
            <a:avLst>
              <a:gd name="adj1" fmla="val 0"/>
              <a:gd name="adj2" fmla="val 7111"/>
            </a:avLst>
          </a:prstGeom>
          <a:solidFill>
            <a:srgbClr val="FFE3E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＞形箭號 6">
            <a:extLst>
              <a:ext uri="{FF2B5EF4-FFF2-40B4-BE49-F238E27FC236}">
                <a16:creationId xmlns:a16="http://schemas.microsoft.com/office/drawing/2014/main" id="{D2A2B2B4-B6A8-4E96-AE76-6E3D19E4E782}"/>
              </a:ext>
            </a:extLst>
          </p:cNvPr>
          <p:cNvSpPr/>
          <p:nvPr/>
        </p:nvSpPr>
        <p:spPr>
          <a:xfrm>
            <a:off x="8109283" y="1980930"/>
            <a:ext cx="3568367" cy="492133"/>
          </a:xfrm>
          <a:prstGeom prst="chevron">
            <a:avLst/>
          </a:prstGeom>
          <a:solidFill>
            <a:srgbClr val="FFDE7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數位轉型</a:t>
            </a:r>
          </a:p>
        </p:txBody>
      </p:sp>
      <p:sp>
        <p:nvSpPr>
          <p:cNvPr id="54" name="矩形: 圓角化同側角落 53">
            <a:extLst>
              <a:ext uri="{FF2B5EF4-FFF2-40B4-BE49-F238E27FC236}">
                <a16:creationId xmlns:a16="http://schemas.microsoft.com/office/drawing/2014/main" id="{02D37F3E-DC0E-4474-9D3F-6CAE27EEDAAD}"/>
              </a:ext>
            </a:extLst>
          </p:cNvPr>
          <p:cNvSpPr/>
          <p:nvPr/>
        </p:nvSpPr>
        <p:spPr>
          <a:xfrm>
            <a:off x="8109284" y="2473065"/>
            <a:ext cx="3318756" cy="2571703"/>
          </a:xfrm>
          <a:prstGeom prst="round2SameRect">
            <a:avLst>
              <a:gd name="adj1" fmla="val 0"/>
              <a:gd name="adj2" fmla="val 7111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＞形箭號 5">
            <a:extLst>
              <a:ext uri="{FF2B5EF4-FFF2-40B4-BE49-F238E27FC236}">
                <a16:creationId xmlns:a16="http://schemas.microsoft.com/office/drawing/2014/main" id="{C0A9D374-9DDC-446D-9C1D-2C4549F58F8D}"/>
              </a:ext>
            </a:extLst>
          </p:cNvPr>
          <p:cNvSpPr/>
          <p:nvPr/>
        </p:nvSpPr>
        <p:spPr>
          <a:xfrm>
            <a:off x="4613994" y="2000342"/>
            <a:ext cx="3568367" cy="492133"/>
          </a:xfrm>
          <a:prstGeom prst="chevron">
            <a:avLst/>
          </a:prstGeom>
          <a:solidFill>
            <a:srgbClr val="FFC2C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數位優化</a:t>
            </a:r>
          </a:p>
        </p:txBody>
      </p:sp>
      <p:sp>
        <p:nvSpPr>
          <p:cNvPr id="52" name="矩形: 圓角化同側角落 51">
            <a:extLst>
              <a:ext uri="{FF2B5EF4-FFF2-40B4-BE49-F238E27FC236}">
                <a16:creationId xmlns:a16="http://schemas.microsoft.com/office/drawing/2014/main" id="{68F6A202-75B9-4FB5-811C-CE5346FAD8BE}"/>
              </a:ext>
            </a:extLst>
          </p:cNvPr>
          <p:cNvSpPr/>
          <p:nvPr/>
        </p:nvSpPr>
        <p:spPr>
          <a:xfrm>
            <a:off x="1054106" y="2488452"/>
            <a:ext cx="3384544" cy="2571703"/>
          </a:xfrm>
          <a:prstGeom prst="round2SameRect">
            <a:avLst>
              <a:gd name="adj1" fmla="val 0"/>
              <a:gd name="adj2" fmla="val 7111"/>
            </a:avLst>
          </a:prstGeom>
          <a:solidFill>
            <a:schemeClr val="accent4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三、產業數位轉型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03EFD4-F735-4523-8480-4A3EE8DCDF4E}"/>
              </a:ext>
            </a:extLst>
          </p:cNvPr>
          <p:cNvSpPr/>
          <p:nvPr/>
        </p:nvSpPr>
        <p:spPr>
          <a:xfrm>
            <a:off x="850527" y="1227512"/>
            <a:ext cx="10934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1. </a:t>
            </a:r>
            <a:r>
              <a:rPr lang="zh-TW" altLang="en-US" sz="3200" b="1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數位轉型三階段</a:t>
            </a:r>
          </a:p>
        </p:txBody>
      </p:sp>
      <p:sp>
        <p:nvSpPr>
          <p:cNvPr id="41" name="＞形箭號 4">
            <a:extLst>
              <a:ext uri="{FF2B5EF4-FFF2-40B4-BE49-F238E27FC236}">
                <a16:creationId xmlns:a16="http://schemas.microsoft.com/office/drawing/2014/main" id="{86AC53C4-F3E1-4495-A691-FA4145D1BA7E}"/>
              </a:ext>
            </a:extLst>
          </p:cNvPr>
          <p:cNvSpPr/>
          <p:nvPr/>
        </p:nvSpPr>
        <p:spPr>
          <a:xfrm>
            <a:off x="1054105" y="1996318"/>
            <a:ext cx="3641719" cy="492133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FEC2D50-C18E-4894-B832-04934F100F2F}"/>
              </a:ext>
            </a:extLst>
          </p:cNvPr>
          <p:cNvSpPr/>
          <p:nvPr/>
        </p:nvSpPr>
        <p:spPr>
          <a:xfrm>
            <a:off x="1256072" y="2613714"/>
            <a:ext cx="5096270" cy="442486"/>
          </a:xfrm>
          <a:prstGeom prst="roundRect">
            <a:avLst>
              <a:gd name="adj" fmla="val 27779"/>
            </a:avLst>
          </a:prstGeom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2000" b="1" dirty="0">
                <a:latin typeface="+mj-ea"/>
              </a:rPr>
              <a:t>在既有的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營運流程加速溝通速度</a:t>
            </a:r>
            <a:endParaRPr lang="en-US" altLang="zh-TW" sz="20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20FCD37-8D37-4A2B-9FF3-E2F0000E85BB}"/>
              </a:ext>
            </a:extLst>
          </p:cNvPr>
          <p:cNvSpPr/>
          <p:nvPr/>
        </p:nvSpPr>
        <p:spPr>
          <a:xfrm>
            <a:off x="6527686" y="2613714"/>
            <a:ext cx="4783077" cy="442486"/>
          </a:xfrm>
          <a:prstGeom prst="roundRect">
            <a:avLst>
              <a:gd name="adj" fmla="val 23335"/>
            </a:avLst>
          </a:prstGeom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r>
              <a:rPr lang="zh-TW" altLang="en-US" sz="2000" b="1" dirty="0">
                <a:latin typeface="+mj-ea"/>
              </a:rPr>
              <a:t>企業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</a:rPr>
              <a:t>產生新的競爭優勢與營運模式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5BDC6C-008C-4F9F-9A05-0F89D718FF7A}"/>
              </a:ext>
            </a:extLst>
          </p:cNvPr>
          <p:cNvSpPr/>
          <p:nvPr/>
        </p:nvSpPr>
        <p:spPr>
          <a:xfrm>
            <a:off x="1268836" y="3132295"/>
            <a:ext cx="3031092" cy="1761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企業還是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大量靠人工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技術則是口耳相傳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資料都是紙本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，這種情況就要先導入資訊技術，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建置軟硬體的資訊管理環境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先產生及儲存可管理的資訊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，才能進到第二階段的「數位優化」。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87E903-050E-4F17-8BBF-8CE3AC33C372}"/>
              </a:ext>
            </a:extLst>
          </p:cNvPr>
          <p:cNvSpPr/>
          <p:nvPr/>
        </p:nvSpPr>
        <p:spPr>
          <a:xfrm>
            <a:off x="4878598" y="3173548"/>
            <a:ext cx="2947487" cy="1761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數位優化是資訊環境建置完成之後，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利用資訊來提升品質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管理進度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強化客服及確保安全等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，也是在數位化的基礎下進一步地加強營運效率和公司體質。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4FB8A24-87D4-420E-AB59-05A81F1ADB4B}"/>
              </a:ext>
            </a:extLst>
          </p:cNvPr>
          <p:cNvSpPr/>
          <p:nvPr/>
        </p:nvSpPr>
        <p:spPr>
          <a:xfrm>
            <a:off x="8288211" y="3132295"/>
            <a:ext cx="2960901" cy="17616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完成「數位優化」才能進入第三階段的「數位轉型」：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利用數位力量創造差異化和競爭力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如果企業碰到瓶頸，或需要尋找藍海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，就可以利用數位力量，衝破瓶頸或是找到新商機。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E1B79FA0-6858-4178-A858-F46EEA5EAAD0}"/>
              </a:ext>
            </a:extLst>
          </p:cNvPr>
          <p:cNvGrpSpPr/>
          <p:nvPr/>
        </p:nvGrpSpPr>
        <p:grpSpPr>
          <a:xfrm>
            <a:off x="1054105" y="5586901"/>
            <a:ext cx="8441471" cy="1024420"/>
            <a:chOff x="1256072" y="5442011"/>
            <a:chExt cx="8441471" cy="1024420"/>
          </a:xfrm>
        </p:grpSpPr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DB60562F-1FE7-49C4-B6CB-8B176C07222E}"/>
                </a:ext>
              </a:extLst>
            </p:cNvPr>
            <p:cNvCxnSpPr/>
            <p:nvPr/>
          </p:nvCxnSpPr>
          <p:spPr>
            <a:xfrm>
              <a:off x="1577300" y="6377656"/>
              <a:ext cx="8083344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2BFB370F-7F46-48C8-910E-ACA49EA471E9}"/>
                </a:ext>
              </a:extLst>
            </p:cNvPr>
            <p:cNvSpPr/>
            <p:nvPr/>
          </p:nvSpPr>
          <p:spPr>
            <a:xfrm>
              <a:off x="1514173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F7F15C1E-E8DB-4DDF-854F-5C551B15981F}"/>
                </a:ext>
              </a:extLst>
            </p:cNvPr>
            <p:cNvSpPr/>
            <p:nvPr/>
          </p:nvSpPr>
          <p:spPr>
            <a:xfrm>
              <a:off x="2657658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3BBDA6DC-A5D3-4D19-A68D-922DCEE0AB1C}"/>
                </a:ext>
              </a:extLst>
            </p:cNvPr>
            <p:cNvSpPr/>
            <p:nvPr/>
          </p:nvSpPr>
          <p:spPr>
            <a:xfrm>
              <a:off x="3877385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A189841B-E244-449C-A909-A9F45C4DD32A}"/>
                </a:ext>
              </a:extLst>
            </p:cNvPr>
            <p:cNvSpPr/>
            <p:nvPr/>
          </p:nvSpPr>
          <p:spPr>
            <a:xfrm>
              <a:off x="5531876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5803452B-36FD-4EBD-8797-4D6CB4D093D9}"/>
                </a:ext>
              </a:extLst>
            </p:cNvPr>
            <p:cNvSpPr/>
            <p:nvPr/>
          </p:nvSpPr>
          <p:spPr>
            <a:xfrm>
              <a:off x="7186368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B81C2E9-4523-476F-88B2-9C0790AFF03B}"/>
                </a:ext>
              </a:extLst>
            </p:cNvPr>
            <p:cNvSpPr/>
            <p:nvPr/>
          </p:nvSpPr>
          <p:spPr>
            <a:xfrm>
              <a:off x="9523352" y="629056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00175DF4-C4F6-4B50-B584-F75C5F543B1F}"/>
                </a:ext>
              </a:extLst>
            </p:cNvPr>
            <p:cNvSpPr txBox="1"/>
            <p:nvPr/>
          </p:nvSpPr>
          <p:spPr>
            <a:xfrm>
              <a:off x="1256072" y="5442012"/>
              <a:ext cx="672871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紙本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記錄表單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78378188-4D5D-45F6-B500-1A8A6ED5FAE1}"/>
                </a:ext>
              </a:extLst>
            </p:cNvPr>
            <p:cNvSpPr txBox="1"/>
            <p:nvPr/>
          </p:nvSpPr>
          <p:spPr>
            <a:xfrm>
              <a:off x="2408318" y="5687204"/>
              <a:ext cx="672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電子表單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B07FDC30-2FAE-405D-A042-B20331826EFB}"/>
                </a:ext>
              </a:extLst>
            </p:cNvPr>
            <p:cNvSpPr txBox="1"/>
            <p:nvPr/>
          </p:nvSpPr>
          <p:spPr>
            <a:xfrm>
              <a:off x="3318738" y="5686362"/>
              <a:ext cx="1211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SCM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平臺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CRM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005E7CA8-7F39-429F-B8E4-50948BDFB1AE}"/>
                </a:ext>
              </a:extLst>
            </p:cNvPr>
            <p:cNvSpPr/>
            <p:nvPr/>
          </p:nvSpPr>
          <p:spPr>
            <a:xfrm>
              <a:off x="8388427" y="6292241"/>
              <a:ext cx="174191" cy="17419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4184BEAB-C1FC-4E13-A8A4-FCE8FDC8821B}"/>
                </a:ext>
              </a:extLst>
            </p:cNvPr>
            <p:cNvSpPr txBox="1"/>
            <p:nvPr/>
          </p:nvSpPr>
          <p:spPr>
            <a:xfrm>
              <a:off x="4797460" y="5449678"/>
              <a:ext cx="1583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生產管理系統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PLM</a:t>
              </a:r>
            </a:p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FS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系統</a:t>
              </a: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4C808728-FF0F-4619-ACC6-C2ED4D93E933}"/>
                </a:ext>
              </a:extLst>
            </p:cNvPr>
            <p:cNvSpPr txBox="1"/>
            <p:nvPr/>
          </p:nvSpPr>
          <p:spPr>
            <a:xfrm>
              <a:off x="6660053" y="5442011"/>
              <a:ext cx="1226821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智慧自動化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智慧設備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智慧管理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280B6F71-5F29-4EEC-91CD-9898C465B7A6}"/>
                </a:ext>
              </a:extLst>
            </p:cNvPr>
            <p:cNvSpPr txBox="1"/>
            <p:nvPr/>
          </p:nvSpPr>
          <p:spPr>
            <a:xfrm>
              <a:off x="7886874" y="5686362"/>
              <a:ext cx="12268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遠程體驗</a:t>
              </a:r>
              <a:endParaRPr lang="en-US" altLang="zh-TW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6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MR</a:t>
              </a:r>
              <a:endPara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05EF2838-6F32-4C53-87F0-A3CDA03CA61C}"/>
              </a:ext>
            </a:extLst>
          </p:cNvPr>
          <p:cNvSpPr/>
          <p:nvPr/>
        </p:nvSpPr>
        <p:spPr>
          <a:xfrm>
            <a:off x="1054105" y="5202986"/>
            <a:ext cx="8581508" cy="3339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工具機廠各階段產出　</a:t>
            </a:r>
          </a:p>
        </p:txBody>
      </p:sp>
      <p:sp>
        <p:nvSpPr>
          <p:cNvPr id="33" name="矩形 32"/>
          <p:cNvSpPr/>
          <p:nvPr/>
        </p:nvSpPr>
        <p:spPr>
          <a:xfrm>
            <a:off x="9708869" y="6336615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9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資料來源：</a:t>
            </a:r>
            <a:endParaRPr lang="en-US" altLang="zh-TW" sz="9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9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https://udn.com/news/story/6864/4598645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45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D32DBFF-1935-4EA3-B888-BCB9528CF927}"/>
              </a:ext>
            </a:extLst>
          </p:cNvPr>
          <p:cNvSpPr/>
          <p:nvPr/>
        </p:nvSpPr>
        <p:spPr>
          <a:xfrm>
            <a:off x="850527" y="1221280"/>
            <a:ext cx="10872110" cy="612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9AD4AFC5-7BC0-4461-BDCD-C40B1E39FA02}"/>
              </a:ext>
            </a:extLst>
          </p:cNvPr>
          <p:cNvSpPr/>
          <p:nvPr/>
        </p:nvSpPr>
        <p:spPr>
          <a:xfrm>
            <a:off x="1014692" y="2076763"/>
            <a:ext cx="10232892" cy="924731"/>
          </a:xfrm>
          <a:prstGeom prst="roundRect">
            <a:avLst>
              <a:gd name="adj" fmla="val 17712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三、產業數位轉型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03EFD4-F735-4523-8480-4A3EE8DCDF4E}"/>
              </a:ext>
            </a:extLst>
          </p:cNvPr>
          <p:cNvSpPr/>
          <p:nvPr/>
        </p:nvSpPr>
        <p:spPr>
          <a:xfrm>
            <a:off x="1014692" y="1214886"/>
            <a:ext cx="10934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3200" b="1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2.</a:t>
            </a:r>
            <a:r>
              <a:rPr lang="zh-TW" altLang="en-US" sz="3200" b="1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國內數位轉型發展現況</a:t>
            </a:r>
            <a:r>
              <a:rPr lang="en-US" altLang="zh-TW" sz="3200" b="1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TW" altLang="en-US" sz="3200" b="1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5F2F21-8B90-4EE3-9003-8D3A0DE867E9}"/>
              </a:ext>
            </a:extLst>
          </p:cNvPr>
          <p:cNvSpPr txBox="1"/>
          <p:nvPr/>
        </p:nvSpPr>
        <p:spPr>
          <a:xfrm>
            <a:off x="9178351" y="6225400"/>
            <a:ext cx="2249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年中小企業白皮書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C00601A-0ABC-46AE-920A-A70EBF8468EC}"/>
              </a:ext>
            </a:extLst>
          </p:cNvPr>
          <p:cNvSpPr/>
          <p:nvPr/>
        </p:nvSpPr>
        <p:spPr>
          <a:xfrm>
            <a:off x="1192076" y="2127486"/>
            <a:ext cx="10055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製造業為我國重要就業、進出口產業，透過數位科技創造商業模式、支援營運決策、提升顧客體驗等價值的創造，數位轉型仍需更強化提升。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8D1E37-43A0-4E0B-82D6-654378F03F62}"/>
              </a:ext>
            </a:extLst>
          </p:cNvPr>
          <p:cNvGrpSpPr/>
          <p:nvPr/>
        </p:nvGrpSpPr>
        <p:grpSpPr>
          <a:xfrm>
            <a:off x="1773266" y="3543785"/>
            <a:ext cx="8715743" cy="2465963"/>
            <a:chOff x="1771815" y="2714340"/>
            <a:chExt cx="8715743" cy="246596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CD55B9C-3B16-4EC3-AE92-BD6C2D66B95F}"/>
                </a:ext>
              </a:extLst>
            </p:cNvPr>
            <p:cNvSpPr/>
            <p:nvPr/>
          </p:nvSpPr>
          <p:spPr>
            <a:xfrm>
              <a:off x="1771815" y="3742246"/>
              <a:ext cx="18380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臺灣製造業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9C0486-F3DB-408B-88EE-C04CB8CFCCAF}"/>
                </a:ext>
              </a:extLst>
            </p:cNvPr>
            <p:cNvSpPr/>
            <p:nvPr/>
          </p:nvSpPr>
          <p:spPr>
            <a:xfrm>
              <a:off x="3439126" y="2767075"/>
              <a:ext cx="18380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就業人口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0A3ACBE-DF48-4F76-A7BE-CC57C80B1BEF}"/>
                </a:ext>
              </a:extLst>
            </p:cNvPr>
            <p:cNvSpPr/>
            <p:nvPr/>
          </p:nvSpPr>
          <p:spPr>
            <a:xfrm>
              <a:off x="5260026" y="2714340"/>
              <a:ext cx="18380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出口額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58D49C2-4513-4A42-B460-05374FF025AB}"/>
                </a:ext>
              </a:extLst>
            </p:cNvPr>
            <p:cNvSpPr/>
            <p:nvPr/>
          </p:nvSpPr>
          <p:spPr>
            <a:xfrm>
              <a:off x="7250203" y="2714340"/>
              <a:ext cx="18380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數位轉型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3CDC3F5-E04F-4785-8EE2-BB317C34D7F2}"/>
                </a:ext>
              </a:extLst>
            </p:cNvPr>
            <p:cNvSpPr/>
            <p:nvPr/>
          </p:nvSpPr>
          <p:spPr>
            <a:xfrm>
              <a:off x="3669684" y="3706167"/>
              <a:ext cx="134268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225</a:t>
              </a:r>
              <a:r>
                <a:rPr lang="zh-TW" altLang="en-US" sz="3200" b="1" dirty="0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</a:t>
              </a:r>
              <a:endParaRPr lang="zh-TW" altLang="en-US" sz="3200" b="1" baseline="-25000" dirty="0">
                <a:solidFill>
                  <a:srgbClr val="EC2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FD26FD-51F0-4480-8832-16DD5D3AF0D6}"/>
                </a:ext>
              </a:extLst>
            </p:cNvPr>
            <p:cNvSpPr/>
            <p:nvPr/>
          </p:nvSpPr>
          <p:spPr>
            <a:xfrm>
              <a:off x="4897864" y="3922114"/>
              <a:ext cx="32966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</a:t>
              </a:r>
              <a:endParaRPr lang="zh-TW" altLang="en-US" sz="1600" b="1" baseline="-25000" dirty="0">
                <a:solidFill>
                  <a:srgbClr val="EC2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DF3FBCE-0BD2-43E4-9438-2C9DCB0F9DCC}"/>
                </a:ext>
              </a:extLst>
            </p:cNvPr>
            <p:cNvSpPr/>
            <p:nvPr/>
          </p:nvSpPr>
          <p:spPr>
            <a:xfrm>
              <a:off x="5424659" y="3695055"/>
              <a:ext cx="134268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sz="3200" b="1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兆</a:t>
              </a:r>
              <a:endParaRPr lang="zh-TW" altLang="en-US" sz="3200" b="1" baseline="-25000" dirty="0">
                <a:solidFill>
                  <a:srgbClr val="EC2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8B8847-79EE-47AC-AD6A-DD0D64666234}"/>
                </a:ext>
              </a:extLst>
            </p:cNvPr>
            <p:cNvSpPr/>
            <p:nvPr/>
          </p:nvSpPr>
          <p:spPr>
            <a:xfrm>
              <a:off x="6461578" y="3888914"/>
              <a:ext cx="46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noAutofit/>
            </a:bodyPr>
            <a:lstStyle/>
            <a:p>
              <a:pPr algn="ctr"/>
              <a:r>
                <a:rPr lang="en-US" altLang="zh-TW" sz="1600" b="1" dirty="0">
                  <a:solidFill>
                    <a:srgbClr val="EC2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NTD</a:t>
              </a:r>
              <a:endParaRPr lang="zh-TW" altLang="en-US" sz="1600" b="1" baseline="-25000" dirty="0">
                <a:solidFill>
                  <a:srgbClr val="EC2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9D4B240-D163-4B59-A9E0-AB60E3BED84B}"/>
                </a:ext>
              </a:extLst>
            </p:cNvPr>
            <p:cNvSpPr/>
            <p:nvPr/>
          </p:nvSpPr>
          <p:spPr>
            <a:xfrm>
              <a:off x="1771815" y="4203911"/>
              <a:ext cx="1505820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(2018)</a:t>
              </a:r>
            </a:p>
            <a:p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(146.6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萬家中小企業，製造占</a:t>
              </a: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97.7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%)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0003ADD-7771-4E52-ACCB-C9327C7EEC3C}"/>
                </a:ext>
              </a:extLst>
            </p:cNvPr>
            <p:cNvSpPr/>
            <p:nvPr/>
          </p:nvSpPr>
          <p:spPr>
            <a:xfrm>
              <a:off x="1794281" y="4187724"/>
              <a:ext cx="1505820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(2018)</a:t>
              </a:r>
            </a:p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(146.6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萬家中小企業，製造占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97.7%)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3BEFA21-5B56-40C0-BF2E-5BE8582C403E}"/>
                </a:ext>
              </a:extLst>
            </p:cNvPr>
            <p:cNvSpPr/>
            <p:nvPr/>
          </p:nvSpPr>
          <p:spPr>
            <a:xfrm>
              <a:off x="7527894" y="3961849"/>
              <a:ext cx="261321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(3.4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萬家中小企業透過數位提升管理決策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FA961AD-4439-4A57-846E-DD0B9FF299ED}"/>
                </a:ext>
              </a:extLst>
            </p:cNvPr>
            <p:cNvSpPr/>
            <p:nvPr/>
          </p:nvSpPr>
          <p:spPr>
            <a:xfrm>
              <a:off x="7548529" y="4764805"/>
              <a:ext cx="2939029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萬家中小企業導入</a:t>
              </a: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ERP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CRM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、雲端運算或巨量資料分析等系統</a:t>
              </a: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014A2A1-269C-4B37-8922-DA71904C3F75}"/>
                </a:ext>
              </a:extLst>
            </p:cNvPr>
            <p:cNvSpPr/>
            <p:nvPr/>
          </p:nvSpPr>
          <p:spPr>
            <a:xfrm>
              <a:off x="3670121" y="4228672"/>
              <a:ext cx="150582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全球就業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1,152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萬人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A921789-F3D5-4A4D-A995-C7B8B82271A9}"/>
                </a:ext>
              </a:extLst>
            </p:cNvPr>
            <p:cNvSpPr/>
            <p:nvPr/>
          </p:nvSpPr>
          <p:spPr>
            <a:xfrm>
              <a:off x="5381948" y="4265940"/>
              <a:ext cx="1892799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中小企業總出口額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1.45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兆元，</a:t>
              </a:r>
              <a:endPara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製造業佔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68.9%)</a:t>
              </a:r>
              <a:endPara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CB61D98-7B9F-431B-BCD3-62EE864B36A9}"/>
                </a:ext>
              </a:extLst>
            </p:cNvPr>
            <p:cNvSpPr/>
            <p:nvPr/>
          </p:nvSpPr>
          <p:spPr>
            <a:xfrm>
              <a:off x="7365656" y="3356246"/>
              <a:ext cx="1620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539F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2.7%</a:t>
              </a:r>
              <a:endParaRPr lang="zh-TW" altLang="en-US" sz="4000" b="1" baseline="-25000" dirty="0">
                <a:solidFill>
                  <a:srgbClr val="539F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DCEEBB0-1CC0-4D41-AE12-395AF2356280}"/>
                </a:ext>
              </a:extLst>
            </p:cNvPr>
            <p:cNvSpPr/>
            <p:nvPr/>
          </p:nvSpPr>
          <p:spPr>
            <a:xfrm>
              <a:off x="7365655" y="4159091"/>
              <a:ext cx="1620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539F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2.4%</a:t>
              </a:r>
              <a:endParaRPr lang="zh-TW" altLang="en-US" sz="4000" b="1" baseline="-25000" dirty="0">
                <a:solidFill>
                  <a:srgbClr val="539F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70432B-DE07-4992-8905-614E2BC8613A}"/>
              </a:ext>
            </a:extLst>
          </p:cNvPr>
          <p:cNvSpPr/>
          <p:nvPr/>
        </p:nvSpPr>
        <p:spPr>
          <a:xfrm>
            <a:off x="7367106" y="3428999"/>
            <a:ext cx="3051628" cy="275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017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三、產業數位轉型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6FFFF85-50B0-4E77-A352-E0E5ED14AB75}"/>
              </a:ext>
            </a:extLst>
          </p:cNvPr>
          <p:cNvGrpSpPr/>
          <p:nvPr/>
        </p:nvGrpSpPr>
        <p:grpSpPr>
          <a:xfrm>
            <a:off x="850527" y="1214886"/>
            <a:ext cx="11098865" cy="618939"/>
            <a:chOff x="850527" y="1214886"/>
            <a:chExt cx="11098865" cy="618939"/>
          </a:xfrm>
        </p:grpSpPr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63E7B79B-0CC3-484A-9D3B-4B6726BED892}"/>
                </a:ext>
              </a:extLst>
            </p:cNvPr>
            <p:cNvSpPr/>
            <p:nvPr/>
          </p:nvSpPr>
          <p:spPr>
            <a:xfrm>
              <a:off x="850527" y="1221280"/>
              <a:ext cx="10872110" cy="6125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35F8AEA-F6C6-41BE-B7A8-FFBBF2A9C1A7}"/>
                </a:ext>
              </a:extLst>
            </p:cNvPr>
            <p:cNvSpPr/>
            <p:nvPr/>
          </p:nvSpPr>
          <p:spPr>
            <a:xfrm>
              <a:off x="1014692" y="1214886"/>
              <a:ext cx="109347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TW" sz="3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3.</a:t>
              </a:r>
              <a:r>
                <a:rPr lang="zh-TW" altLang="en-US" sz="3200" b="1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國際雲端服務</a:t>
              </a:r>
              <a:r>
                <a:rPr lang="zh-TW" altLang="en-US" sz="3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發展趨勢</a:t>
              </a:r>
            </a:p>
          </p:txBody>
        </p:sp>
      </p:grpSp>
      <p:pic>
        <p:nvPicPr>
          <p:cNvPr id="16" name="Picture 3">
            <a:extLst>
              <a:ext uri="{FF2B5EF4-FFF2-40B4-BE49-F238E27FC236}">
                <a16:creationId xmlns:a16="http://schemas.microsoft.com/office/drawing/2014/main" id="{40748733-ACE6-404D-89F6-4B02A3EB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09" y="1895020"/>
            <a:ext cx="8996049" cy="379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E80CA9F-F522-4C58-B4EE-72065AC842D1}"/>
              </a:ext>
            </a:extLst>
          </p:cNvPr>
          <p:cNvGrpSpPr/>
          <p:nvPr/>
        </p:nvGrpSpPr>
        <p:grpSpPr>
          <a:xfrm>
            <a:off x="850527" y="5617978"/>
            <a:ext cx="10126631" cy="747425"/>
            <a:chOff x="979553" y="4872890"/>
            <a:chExt cx="10126631" cy="747425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6328317E-CF17-44CA-805C-39D4F4DDCB2B}"/>
                </a:ext>
              </a:extLst>
            </p:cNvPr>
            <p:cNvSpPr/>
            <p:nvPr/>
          </p:nvSpPr>
          <p:spPr>
            <a:xfrm>
              <a:off x="979553" y="4872890"/>
              <a:ext cx="8521250" cy="747425"/>
            </a:xfrm>
            <a:prstGeom prst="roundRect">
              <a:avLst>
                <a:gd name="adj" fmla="val 1771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99B8A4-55B9-44AE-8AE9-FB52A23CD9B5}"/>
                </a:ext>
              </a:extLst>
            </p:cNvPr>
            <p:cNvSpPr/>
            <p:nvPr/>
          </p:nvSpPr>
          <p:spPr>
            <a:xfrm>
              <a:off x="1085814" y="4912429"/>
              <a:ext cx="100203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國際雲端服務趨勢</a:t>
              </a:r>
            </a:p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調查顯示</a:t>
              </a:r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60%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製造業者或軟體開發商已準備將製造系統相關軟體轉移至雲端環境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40530E-8F3C-40C7-BC26-CA80933498F5}"/>
              </a:ext>
            </a:extLst>
          </p:cNvPr>
          <p:cNvSpPr txBox="1"/>
          <p:nvPr/>
        </p:nvSpPr>
        <p:spPr>
          <a:xfrm>
            <a:off x="8800042" y="6365403"/>
            <a:ext cx="2922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IDC(</a:t>
            </a:r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國際數據資訊有限公司</a:t>
            </a:r>
            <a:r>
              <a:rPr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調查報告</a:t>
            </a: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8572200" y="2184400"/>
            <a:ext cx="0" cy="3198012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85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11CD64A-7BDA-41B4-B3FA-3F695189BCF2}"/>
              </a:ext>
            </a:extLst>
          </p:cNvPr>
          <p:cNvSpPr/>
          <p:nvPr/>
        </p:nvSpPr>
        <p:spPr>
          <a:xfrm>
            <a:off x="895245" y="2111920"/>
            <a:ext cx="5302355" cy="3451242"/>
          </a:xfrm>
          <a:prstGeom prst="roundRect">
            <a:avLst>
              <a:gd name="adj" fmla="val 4757"/>
            </a:avLst>
          </a:prstGeom>
          <a:solidFill>
            <a:schemeClr val="accent4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三、產業數位轉型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6FFFF85-50B0-4E77-A352-E0E5ED14AB75}"/>
              </a:ext>
            </a:extLst>
          </p:cNvPr>
          <p:cNvGrpSpPr/>
          <p:nvPr/>
        </p:nvGrpSpPr>
        <p:grpSpPr>
          <a:xfrm>
            <a:off x="850527" y="1214886"/>
            <a:ext cx="11098865" cy="618939"/>
            <a:chOff x="850527" y="1214886"/>
            <a:chExt cx="11098865" cy="618939"/>
          </a:xfrm>
        </p:grpSpPr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63E7B79B-0CC3-484A-9D3B-4B6726BED892}"/>
                </a:ext>
              </a:extLst>
            </p:cNvPr>
            <p:cNvSpPr/>
            <p:nvPr/>
          </p:nvSpPr>
          <p:spPr>
            <a:xfrm>
              <a:off x="850527" y="1221280"/>
              <a:ext cx="10872110" cy="6125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35F8AEA-F6C6-41BE-B7A8-FFBBF2A9C1A7}"/>
                </a:ext>
              </a:extLst>
            </p:cNvPr>
            <p:cNvSpPr/>
            <p:nvPr/>
          </p:nvSpPr>
          <p:spPr>
            <a:xfrm>
              <a:off x="1014692" y="1214886"/>
              <a:ext cx="109347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TW" sz="3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4.</a:t>
              </a:r>
              <a:r>
                <a:rPr lang="zh-TW" altLang="en-US" sz="3200" b="1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國內製造業應用雲端服務現況</a:t>
              </a: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40530E-8F3C-40C7-BC26-CA80933498F5}"/>
              </a:ext>
            </a:extLst>
          </p:cNvPr>
          <p:cNvSpPr txBox="1"/>
          <p:nvPr/>
        </p:nvSpPr>
        <p:spPr>
          <a:xfrm>
            <a:off x="9206585" y="6470373"/>
            <a:ext cx="2762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iThome</a:t>
            </a:r>
            <a:r>
              <a:rPr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2019</a:t>
            </a:r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臺灣企業雲端大調查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74A2E2-AFAE-4C80-A41E-3964860AEBD8}"/>
              </a:ext>
            </a:extLst>
          </p:cNvPr>
          <p:cNvSpPr txBox="1"/>
          <p:nvPr/>
        </p:nvSpPr>
        <p:spPr>
          <a:xfrm>
            <a:off x="1025221" y="5979173"/>
            <a:ext cx="4535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雲服務並用</a:t>
            </a:r>
            <a:r>
              <a:rPr lang="zh-TW" altLang="en-US" sz="2400" dirty="0"/>
              <a:t>比例最低，僅</a:t>
            </a:r>
            <a:r>
              <a:rPr lang="en-US" altLang="zh-TW" sz="3200" b="1" dirty="0">
                <a:solidFill>
                  <a:srgbClr val="FF0000"/>
                </a:solidFill>
              </a:rPr>
              <a:t>5.5%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6" name="Picture 2" descr="https://s4.itho.me/sites/default/files/images/949-33-600-2.png">
            <a:extLst>
              <a:ext uri="{FF2B5EF4-FFF2-40B4-BE49-F238E27FC236}">
                <a16:creationId xmlns:a16="http://schemas.microsoft.com/office/drawing/2014/main" id="{F297A139-D76C-4260-BEF8-44ADDD4B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9FD9F6"/>
              </a:clrFrom>
              <a:clrTo>
                <a:srgbClr val="9FD9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020942" y="2208553"/>
            <a:ext cx="4847753" cy="322217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F03134-F72D-4B9D-B54B-8250C46B6892}"/>
              </a:ext>
            </a:extLst>
          </p:cNvPr>
          <p:cNvSpPr txBox="1"/>
          <p:nvPr/>
        </p:nvSpPr>
        <p:spPr>
          <a:xfrm>
            <a:off x="6414169" y="1858341"/>
            <a:ext cx="5302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50%</a:t>
            </a:r>
            <a:r>
              <a:rPr lang="zh-TW" altLang="en-US" sz="2400" dirty="0"/>
              <a:t>的企業，雲端技術能力不足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9DC566-15BF-48F6-A2C2-3879C7928170}"/>
              </a:ext>
            </a:extLst>
          </p:cNvPr>
          <p:cNvGrpSpPr/>
          <p:nvPr/>
        </p:nvGrpSpPr>
        <p:grpSpPr>
          <a:xfrm>
            <a:off x="6414169" y="2443116"/>
            <a:ext cx="5302355" cy="4093993"/>
            <a:chOff x="6414169" y="2443116"/>
            <a:chExt cx="5302355" cy="4093993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5F3A047-BFCB-45FC-A1E8-2C5AF8D33DFD}"/>
                </a:ext>
              </a:extLst>
            </p:cNvPr>
            <p:cNvGrpSpPr/>
            <p:nvPr/>
          </p:nvGrpSpPr>
          <p:grpSpPr>
            <a:xfrm>
              <a:off x="6414169" y="2443116"/>
              <a:ext cx="5302355" cy="4093993"/>
              <a:chOff x="6419998" y="2174575"/>
              <a:chExt cx="5302355" cy="4093993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C0BF64E-D9BC-44F0-BEB4-2E7EA7510D53}"/>
                  </a:ext>
                </a:extLst>
              </p:cNvPr>
              <p:cNvSpPr/>
              <p:nvPr/>
            </p:nvSpPr>
            <p:spPr>
              <a:xfrm>
                <a:off x="6419998" y="2202428"/>
                <a:ext cx="5302355" cy="4066140"/>
              </a:xfrm>
              <a:prstGeom prst="roundRect">
                <a:avLst>
                  <a:gd name="adj" fmla="val 4757"/>
                </a:avLst>
              </a:prstGeom>
              <a:solidFill>
                <a:schemeClr val="accent4">
                  <a:lumMod val="20000"/>
                  <a:lumOff val="80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8" name="Picture 4" descr="https://s4.itho.me/sites/default/files/images/949-33-600-4.png">
                <a:extLst>
                  <a:ext uri="{FF2B5EF4-FFF2-40B4-BE49-F238E27FC236}">
                    <a16:creationId xmlns:a16="http://schemas.microsoft.com/office/drawing/2014/main" id="{356E332F-A156-402C-ABDD-0713F73B5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9FD9F6"/>
                  </a:clrFrom>
                  <a:clrTo>
                    <a:srgbClr val="9FD9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33" b="8776"/>
              <a:stretch/>
            </p:blipFill>
            <p:spPr bwMode="auto">
              <a:xfrm>
                <a:off x="6482042" y="2174575"/>
                <a:ext cx="5240311" cy="3890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https://s4.itho.me/sites/default/files/images/949-33-600-4.png">
              <a:extLst>
                <a:ext uri="{FF2B5EF4-FFF2-40B4-BE49-F238E27FC236}">
                  <a16:creationId xmlns:a16="http://schemas.microsoft.com/office/drawing/2014/main" id="{A3C3110C-A651-4D80-A078-3DB1AC119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9FD9F6"/>
                </a:clrFrom>
                <a:clrTo>
                  <a:srgbClr val="9FD9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224" r="40283" b="2549"/>
            <a:stretch/>
          </p:blipFill>
          <p:spPr bwMode="auto">
            <a:xfrm>
              <a:off x="6565114" y="6271561"/>
              <a:ext cx="3237282" cy="265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15E8ED9-0EBB-4F47-A6F7-F74073C01985}"/>
              </a:ext>
            </a:extLst>
          </p:cNvPr>
          <p:cNvGrpSpPr/>
          <p:nvPr/>
        </p:nvGrpSpPr>
        <p:grpSpPr>
          <a:xfrm>
            <a:off x="4937118" y="4451897"/>
            <a:ext cx="4269467" cy="1640179"/>
            <a:chOff x="4903107" y="4414338"/>
            <a:chExt cx="4269467" cy="1640179"/>
          </a:xfrm>
        </p:grpSpPr>
        <p:sp>
          <p:nvSpPr>
            <p:cNvPr id="22" name="雲朵形圖說文字 6">
              <a:extLst>
                <a:ext uri="{FF2B5EF4-FFF2-40B4-BE49-F238E27FC236}">
                  <a16:creationId xmlns:a16="http://schemas.microsoft.com/office/drawing/2014/main" id="{365D1493-5884-4A61-9B68-F7A804759083}"/>
                </a:ext>
              </a:extLst>
            </p:cNvPr>
            <p:cNvSpPr/>
            <p:nvPr/>
          </p:nvSpPr>
          <p:spPr>
            <a:xfrm>
              <a:off x="4903107" y="4414338"/>
              <a:ext cx="4269467" cy="1640179"/>
            </a:xfrm>
            <a:prstGeom prst="cloudCallout">
              <a:avLst>
                <a:gd name="adj1" fmla="val -36685"/>
                <a:gd name="adj2" fmla="val 56666"/>
              </a:avLst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3EC5B80-B487-4703-BCBC-B4862C350DA3}"/>
                </a:ext>
              </a:extLst>
            </p:cNvPr>
            <p:cNvSpPr txBox="1"/>
            <p:nvPr/>
          </p:nvSpPr>
          <p:spPr>
            <a:xfrm>
              <a:off x="5249305" y="4726597"/>
              <a:ext cx="354227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</a:rPr>
                <a:t>產業缺乏</a:t>
              </a:r>
              <a:r>
                <a:rPr lang="zh-TW" altLang="en-US" sz="2000" b="1" dirty="0">
                  <a:solidFill>
                    <a:srgbClr val="FF0000"/>
                  </a:solidFill>
                </a:rPr>
                <a:t>跨雲服務</a:t>
              </a:r>
              <a:r>
                <a:rPr lang="zh-TW" altLang="en-US" sz="2000" dirty="0">
                  <a:solidFill>
                    <a:schemeClr val="tx1"/>
                  </a:solidFill>
                </a:rPr>
                <a:t>的</a:t>
              </a:r>
              <a:r>
                <a:rPr lang="zh-TW" altLang="en-US" sz="2000" b="1" dirty="0">
                  <a:solidFill>
                    <a:srgbClr val="FF0000"/>
                  </a:solidFill>
                </a:rPr>
                <a:t>整合技術</a:t>
              </a:r>
              <a:r>
                <a:rPr lang="zh-TW" altLang="en-US" sz="2000" dirty="0">
                  <a:solidFill>
                    <a:schemeClr val="tx1"/>
                  </a:solidFill>
                </a:rPr>
                <a:t>能力，需訂定</a:t>
              </a:r>
              <a:r>
                <a:rPr lang="en-US" altLang="zh-TW" sz="2000" dirty="0">
                  <a:solidFill>
                    <a:schemeClr val="tx1"/>
                  </a:solidFill>
                </a:rPr>
                <a:t>SaaS</a:t>
              </a:r>
              <a:r>
                <a:rPr lang="zh-TW" altLang="en-US" sz="2000" b="1" dirty="0">
                  <a:solidFill>
                    <a:srgbClr val="FF0000"/>
                  </a:solidFill>
                </a:rPr>
                <a:t>格式標準</a:t>
              </a:r>
              <a:r>
                <a:rPr lang="zh-TW" altLang="en-US" sz="2000" dirty="0">
                  <a:solidFill>
                    <a:schemeClr val="tx1"/>
                  </a:solidFill>
                </a:rPr>
                <a:t>，</a:t>
              </a:r>
              <a:r>
                <a:rPr lang="zh-TW" altLang="en-US" sz="2000" b="1" dirty="0">
                  <a:solidFill>
                    <a:srgbClr val="FF0000"/>
                  </a:solidFill>
                </a:rPr>
                <a:t>加速</a:t>
              </a:r>
              <a:r>
                <a:rPr lang="zh-TW" altLang="en-US" sz="2000" dirty="0">
                  <a:solidFill>
                    <a:schemeClr val="tx1"/>
                  </a:solidFill>
                </a:rPr>
                <a:t>雲端數位轉型</a:t>
              </a:r>
              <a:r>
                <a:rPr lang="en-US" altLang="zh-TW" sz="2000" dirty="0">
                  <a:solidFill>
                    <a:schemeClr val="tx1"/>
                  </a:solidFill>
                </a:rPr>
                <a:t>!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圓角矩形 20"/>
          <p:cNvSpPr/>
          <p:nvPr/>
        </p:nvSpPr>
        <p:spPr>
          <a:xfrm>
            <a:off x="1102626" y="4108997"/>
            <a:ext cx="2707374" cy="342900"/>
          </a:xfrm>
          <a:prstGeom prst="roundRect">
            <a:avLst>
              <a:gd name="adj" fmla="val 9690"/>
            </a:avLst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6891672" y="3334844"/>
            <a:ext cx="4830965" cy="342900"/>
          </a:xfrm>
          <a:prstGeom prst="roundRect">
            <a:avLst>
              <a:gd name="adj" fmla="val 9690"/>
            </a:avLst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65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EF3408D4-4E1A-4DD6-A0D4-0FD770908A34}"/>
              </a:ext>
            </a:extLst>
          </p:cNvPr>
          <p:cNvSpPr/>
          <p:nvPr/>
        </p:nvSpPr>
        <p:spPr>
          <a:xfrm rot="5400000">
            <a:off x="4528574" y="-1057474"/>
            <a:ext cx="4091645" cy="10854204"/>
          </a:xfrm>
          <a:prstGeom prst="round2SameRect">
            <a:avLst>
              <a:gd name="adj1" fmla="val 6812"/>
              <a:gd name="adj2" fmla="val 0"/>
            </a:avLst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76" name="矩形: 圓角化同側角落 75">
            <a:extLst>
              <a:ext uri="{FF2B5EF4-FFF2-40B4-BE49-F238E27FC236}">
                <a16:creationId xmlns:a16="http://schemas.microsoft.com/office/drawing/2014/main" id="{844EF69D-23D6-4961-8FB5-BAB635874C2D}"/>
              </a:ext>
            </a:extLst>
          </p:cNvPr>
          <p:cNvSpPr/>
          <p:nvPr/>
        </p:nvSpPr>
        <p:spPr>
          <a:xfrm rot="5400000">
            <a:off x="5292839" y="-1448205"/>
            <a:ext cx="2419677" cy="9084059"/>
          </a:xfrm>
          <a:prstGeom prst="round2SameRect">
            <a:avLst>
              <a:gd name="adj1" fmla="val 9838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27CBE-7636-4B11-A701-49C770EB0740}"/>
              </a:ext>
            </a:extLst>
          </p:cNvPr>
          <p:cNvSpPr txBox="1">
            <a:spLocks/>
          </p:cNvSpPr>
          <p:nvPr/>
        </p:nvSpPr>
        <p:spPr bwMode="auto">
          <a:xfrm>
            <a:off x="0" y="57613"/>
            <a:ext cx="12192000" cy="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四、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SaaS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雲服務架構</a:t>
            </a:r>
          </a:p>
        </p:txBody>
      </p:sp>
      <p:sp>
        <p:nvSpPr>
          <p:cNvPr id="28" name="流程圖: 替代處理程序 14">
            <a:extLst>
              <a:ext uri="{FF2B5EF4-FFF2-40B4-BE49-F238E27FC236}">
                <a16:creationId xmlns:a16="http://schemas.microsoft.com/office/drawing/2014/main" id="{6DB65CBB-9613-44ED-BE64-69B2390351DC}"/>
              </a:ext>
            </a:extLst>
          </p:cNvPr>
          <p:cNvSpPr/>
          <p:nvPr/>
        </p:nvSpPr>
        <p:spPr>
          <a:xfrm>
            <a:off x="2209185" y="1455897"/>
            <a:ext cx="7811320" cy="139624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Picture 4" descr="Cloud Computing : Azure VM vs Amazon EC2 vs Google CE: Cloud Computing  Comparison">
            <a:extLst>
              <a:ext uri="{FF2B5EF4-FFF2-40B4-BE49-F238E27FC236}">
                <a16:creationId xmlns:a16="http://schemas.microsoft.com/office/drawing/2014/main" id="{C0A23A38-4246-4B84-BB09-7C041084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84" t="16000" r="7192" b="19333"/>
          <a:stretch>
            <a:fillRect/>
          </a:stretch>
        </p:blipFill>
        <p:spPr bwMode="auto">
          <a:xfrm>
            <a:off x="6634869" y="1581784"/>
            <a:ext cx="917613" cy="1171165"/>
          </a:xfrm>
          <a:prstGeom prst="rect">
            <a:avLst/>
          </a:prstGeom>
          <a:noFill/>
        </p:spPr>
      </p:pic>
      <p:pic>
        <p:nvPicPr>
          <p:cNvPr id="30" name="Picture 4" descr="Cloud Computing : Azure VM vs Amazon EC2 vs Google CE: Cloud Computing  Comparison">
            <a:extLst>
              <a:ext uri="{FF2B5EF4-FFF2-40B4-BE49-F238E27FC236}">
                <a16:creationId xmlns:a16="http://schemas.microsoft.com/office/drawing/2014/main" id="{95F4AD75-0299-4A44-AF93-72CE9FEC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35" t="14333" r="73495" b="16333"/>
          <a:stretch>
            <a:fillRect/>
          </a:stretch>
        </p:blipFill>
        <p:spPr bwMode="auto">
          <a:xfrm>
            <a:off x="5259221" y="1538109"/>
            <a:ext cx="1010419" cy="1214840"/>
          </a:xfrm>
          <a:prstGeom prst="rect">
            <a:avLst/>
          </a:prstGeom>
          <a:noFill/>
        </p:spPr>
      </p:pic>
      <p:pic>
        <p:nvPicPr>
          <p:cNvPr id="31" name="Picture 4" descr="Cloud Computing : Azure VM vs Amazon EC2 vs Google CE: Cloud Computing  Comparison">
            <a:extLst>
              <a:ext uri="{FF2B5EF4-FFF2-40B4-BE49-F238E27FC236}">
                <a16:creationId xmlns:a16="http://schemas.microsoft.com/office/drawing/2014/main" id="{6BCD72D2-0D3A-4D1D-8582-5311DF9B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960" t="14667" r="38949" b="14000"/>
          <a:stretch>
            <a:fillRect/>
          </a:stretch>
        </p:blipFill>
        <p:spPr bwMode="auto">
          <a:xfrm>
            <a:off x="3778281" y="1546598"/>
            <a:ext cx="1025971" cy="1261826"/>
          </a:xfrm>
          <a:prstGeom prst="rect">
            <a:avLst/>
          </a:prstGeom>
          <a:noFill/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DC524D9B-C580-4CCE-B38C-AF160CBC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8797"/>
          <a:stretch>
            <a:fillRect/>
          </a:stretch>
        </p:blipFill>
        <p:spPr bwMode="auto">
          <a:xfrm>
            <a:off x="7867286" y="1667425"/>
            <a:ext cx="995064" cy="108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 descr="Amazon Web Services - SCC En la Red">
            <a:extLst>
              <a:ext uri="{FF2B5EF4-FFF2-40B4-BE49-F238E27FC236}">
                <a16:creationId xmlns:a16="http://schemas.microsoft.com/office/drawing/2014/main" id="{5601AFC5-BCFE-4C74-B102-527B594B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185" y="3345757"/>
            <a:ext cx="1561209" cy="586755"/>
          </a:xfrm>
          <a:prstGeom prst="rect">
            <a:avLst/>
          </a:prstGeom>
          <a:noFill/>
        </p:spPr>
      </p:pic>
      <p:pic>
        <p:nvPicPr>
          <p:cNvPr id="34" name="Picture 16" descr="Ness Partners with Microsoft Azure to help Enterprises with their Cloud  Journey - Ness Digital Engineering">
            <a:extLst>
              <a:ext uri="{FF2B5EF4-FFF2-40B4-BE49-F238E27FC236}">
                <a16:creationId xmlns:a16="http://schemas.microsoft.com/office/drawing/2014/main" id="{72526857-457E-40CD-94D2-C985352A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25" t="33602" r="8089" b="35357"/>
          <a:stretch>
            <a:fillRect/>
          </a:stretch>
        </p:blipFill>
        <p:spPr bwMode="auto">
          <a:xfrm>
            <a:off x="5144919" y="3120876"/>
            <a:ext cx="1807874" cy="504736"/>
          </a:xfrm>
          <a:prstGeom prst="rect">
            <a:avLst/>
          </a:prstGeom>
          <a:noFill/>
        </p:spPr>
      </p:pic>
      <p:pic>
        <p:nvPicPr>
          <p:cNvPr id="35" name="Picture 22" descr="中華電信hicloud IAM登入">
            <a:extLst>
              <a:ext uri="{FF2B5EF4-FFF2-40B4-BE49-F238E27FC236}">
                <a16:creationId xmlns:a16="http://schemas.microsoft.com/office/drawing/2014/main" id="{45AD675C-B8B6-4C93-9C89-800E451F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7841" y="3728358"/>
            <a:ext cx="1541091" cy="408308"/>
          </a:xfrm>
          <a:prstGeom prst="rect">
            <a:avLst/>
          </a:prstGeom>
          <a:noFill/>
        </p:spPr>
      </p:pic>
      <p:pic>
        <p:nvPicPr>
          <p:cNvPr id="36" name="Picture 10" descr="GozCafe 果子咖啡: Google App Engine雲端應用程式實作課程[新手班]">
            <a:extLst>
              <a:ext uri="{FF2B5EF4-FFF2-40B4-BE49-F238E27FC236}">
                <a16:creationId xmlns:a16="http://schemas.microsoft.com/office/drawing/2014/main" id="{3FF8C621-D889-41A7-B529-814F308A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9043" y="3064020"/>
            <a:ext cx="1150228" cy="1150228"/>
          </a:xfrm>
          <a:prstGeom prst="rect">
            <a:avLst/>
          </a:prstGeom>
          <a:noFill/>
        </p:spPr>
      </p:pic>
      <p:pic>
        <p:nvPicPr>
          <p:cNvPr id="37" name="Picture 24" descr="A Cloud-Based Platform - Heroku | Server Management Tips">
            <a:extLst>
              <a:ext uri="{FF2B5EF4-FFF2-40B4-BE49-F238E27FC236}">
                <a16:creationId xmlns:a16="http://schemas.microsoft.com/office/drawing/2014/main" id="{D935B2D2-5FFE-4E87-AD83-14BF9D18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821" r="24464"/>
          <a:stretch>
            <a:fillRect/>
          </a:stretch>
        </p:blipFill>
        <p:spPr bwMode="auto">
          <a:xfrm>
            <a:off x="8455304" y="2985265"/>
            <a:ext cx="814092" cy="947247"/>
          </a:xfrm>
          <a:prstGeom prst="rect">
            <a:avLst/>
          </a:prstGeom>
          <a:noFill/>
        </p:spPr>
      </p:pic>
      <p:pic>
        <p:nvPicPr>
          <p:cNvPr id="38" name="Picture 26" descr="OpenStack - 维基百科，自由的百科全书">
            <a:extLst>
              <a:ext uri="{FF2B5EF4-FFF2-40B4-BE49-F238E27FC236}">
                <a16:creationId xmlns:a16="http://schemas.microsoft.com/office/drawing/2014/main" id="{010EBCEC-E8C0-45F1-BBE0-6BB66ABB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03417" y="3543456"/>
            <a:ext cx="1388120" cy="670925"/>
          </a:xfrm>
          <a:prstGeom prst="rect">
            <a:avLst/>
          </a:prstGeom>
          <a:noFill/>
        </p:spPr>
      </p:pic>
      <p:pic>
        <p:nvPicPr>
          <p:cNvPr id="39" name="Picture 28" descr="Liferay與Office 365™ 整合- 技術分享/知識探索/新入口整合技術研究| 景佳科技FansySoft">
            <a:extLst>
              <a:ext uri="{FF2B5EF4-FFF2-40B4-BE49-F238E27FC236}">
                <a16:creationId xmlns:a16="http://schemas.microsoft.com/office/drawing/2014/main" id="{133B7851-F5C7-45D7-942D-B26DDDD5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57126" y="4535980"/>
            <a:ext cx="1848787" cy="425497"/>
          </a:xfrm>
          <a:prstGeom prst="rect">
            <a:avLst/>
          </a:prstGeom>
          <a:noFill/>
        </p:spPr>
      </p:pic>
      <p:pic>
        <p:nvPicPr>
          <p:cNvPr id="40" name="Picture 34" descr="Why SaaS Products Will Dominate In 2021 - DevTeam.Space">
            <a:extLst>
              <a:ext uri="{FF2B5EF4-FFF2-40B4-BE49-F238E27FC236}">
                <a16:creationId xmlns:a16="http://schemas.microsoft.com/office/drawing/2014/main" id="{44C4AC0E-8A70-46A6-B023-73FDAE1E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5562" y="4500747"/>
            <a:ext cx="2432404" cy="1696602"/>
          </a:xfrm>
          <a:prstGeom prst="rect">
            <a:avLst/>
          </a:prstGeom>
          <a:noFill/>
        </p:spPr>
      </p:pic>
      <p:pic>
        <p:nvPicPr>
          <p:cNvPr id="41" name="Picture 36" descr="The New Normal: How Cloud Computing Makes Your Business Stronger - Compology">
            <a:extLst>
              <a:ext uri="{FF2B5EF4-FFF2-40B4-BE49-F238E27FC236}">
                <a16:creationId xmlns:a16="http://schemas.microsoft.com/office/drawing/2014/main" id="{E170AE55-D149-4FFA-9CA9-8391576E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8" t="6113" r="54332" b="61784"/>
          <a:stretch>
            <a:fillRect/>
          </a:stretch>
        </p:blipFill>
        <p:spPr bwMode="auto">
          <a:xfrm>
            <a:off x="4036668" y="5128064"/>
            <a:ext cx="2161635" cy="531550"/>
          </a:xfrm>
          <a:prstGeom prst="rect">
            <a:avLst/>
          </a:prstGeom>
          <a:noFill/>
        </p:spPr>
      </p:pic>
      <p:pic>
        <p:nvPicPr>
          <p:cNvPr id="42" name="Picture 36" descr="The New Normal: How Cloud Computing Makes Your Business Stronger - Compology">
            <a:extLst>
              <a:ext uri="{FF2B5EF4-FFF2-40B4-BE49-F238E27FC236}">
                <a16:creationId xmlns:a16="http://schemas.microsoft.com/office/drawing/2014/main" id="{412B0EA8-7BD1-4637-90F6-DE6036D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886" t="63898" r="1712" b="5284"/>
          <a:stretch>
            <a:fillRect/>
          </a:stretch>
        </p:blipFill>
        <p:spPr bwMode="auto">
          <a:xfrm>
            <a:off x="4000484" y="5672692"/>
            <a:ext cx="2234105" cy="522258"/>
          </a:xfrm>
          <a:prstGeom prst="rect">
            <a:avLst/>
          </a:prstGeom>
          <a:noFill/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9EDDDA8-A94A-4725-AA93-22C5296CEF9E}"/>
              </a:ext>
            </a:extLst>
          </p:cNvPr>
          <p:cNvSpPr/>
          <p:nvPr/>
        </p:nvSpPr>
        <p:spPr>
          <a:xfrm>
            <a:off x="10990544" y="5148285"/>
            <a:ext cx="687606" cy="28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zh-TW" sz="1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OEE</a:t>
            </a:r>
          </a:p>
        </p:txBody>
      </p:sp>
      <p:grpSp>
        <p:nvGrpSpPr>
          <p:cNvPr id="46" name="群組 59">
            <a:extLst>
              <a:ext uri="{FF2B5EF4-FFF2-40B4-BE49-F238E27FC236}">
                <a16:creationId xmlns:a16="http://schemas.microsoft.com/office/drawing/2014/main" id="{17805945-01BB-4F13-8363-54BD29CE2D0F}"/>
              </a:ext>
            </a:extLst>
          </p:cNvPr>
          <p:cNvGrpSpPr/>
          <p:nvPr/>
        </p:nvGrpSpPr>
        <p:grpSpPr>
          <a:xfrm>
            <a:off x="8570396" y="4544634"/>
            <a:ext cx="706097" cy="864338"/>
            <a:chOff x="927720" y="970589"/>
            <a:chExt cx="1060176" cy="1239268"/>
          </a:xfrm>
        </p:grpSpPr>
        <p:grpSp>
          <p:nvGrpSpPr>
            <p:cNvPr id="47" name="群組 47">
              <a:extLst>
                <a:ext uri="{FF2B5EF4-FFF2-40B4-BE49-F238E27FC236}">
                  <a16:creationId xmlns:a16="http://schemas.microsoft.com/office/drawing/2014/main" id="{AC1A3EAA-3221-4350-96C0-82BED21DAD9F}"/>
                </a:ext>
              </a:extLst>
            </p:cNvPr>
            <p:cNvGrpSpPr/>
            <p:nvPr/>
          </p:nvGrpSpPr>
          <p:grpSpPr>
            <a:xfrm>
              <a:off x="1021044" y="970589"/>
              <a:ext cx="889213" cy="866184"/>
              <a:chOff x="9907712" y="2171788"/>
              <a:chExt cx="889213" cy="866184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543DC5C7-560C-486D-B78E-9DCDB017B619}"/>
                  </a:ext>
                </a:extLst>
              </p:cNvPr>
              <p:cNvSpPr/>
              <p:nvPr/>
            </p:nvSpPr>
            <p:spPr>
              <a:xfrm>
                <a:off x="9907712" y="2171788"/>
                <a:ext cx="889213" cy="8661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0" name="Picture 2" descr="Intelligent Document Processing - Tackle Tough Data Projects">
                <a:extLst>
                  <a:ext uri="{FF2B5EF4-FFF2-40B4-BE49-F238E27FC236}">
                    <a16:creationId xmlns:a16="http://schemas.microsoft.com/office/drawing/2014/main" id="{B815E157-AE86-4872-813E-539CE6176F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7842" y="2205134"/>
                <a:ext cx="799492" cy="799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C1F068B-17B2-44EA-9ED2-753A9FA75CBD}"/>
                </a:ext>
              </a:extLst>
            </p:cNvPr>
            <p:cNvSpPr/>
            <p:nvPr/>
          </p:nvSpPr>
          <p:spPr>
            <a:xfrm>
              <a:off x="927720" y="1850270"/>
              <a:ext cx="1060176" cy="3595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zh-TW" altLang="en-US" sz="14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</a:rPr>
                <a:t>智慧排程</a:t>
              </a:r>
              <a:endParaRPr lang="en-US" altLang="zh-TW" sz="1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endParaRPr>
            </a:p>
          </p:txBody>
        </p:sp>
      </p:grpSp>
      <p:grpSp>
        <p:nvGrpSpPr>
          <p:cNvPr id="51" name="群組 60">
            <a:extLst>
              <a:ext uri="{FF2B5EF4-FFF2-40B4-BE49-F238E27FC236}">
                <a16:creationId xmlns:a16="http://schemas.microsoft.com/office/drawing/2014/main" id="{E79D8B7A-7DD0-4832-9790-09242C2B6439}"/>
              </a:ext>
            </a:extLst>
          </p:cNvPr>
          <p:cNvGrpSpPr/>
          <p:nvPr/>
        </p:nvGrpSpPr>
        <p:grpSpPr>
          <a:xfrm>
            <a:off x="9416093" y="4545563"/>
            <a:ext cx="627410" cy="854411"/>
            <a:chOff x="2012263" y="970048"/>
            <a:chExt cx="889213" cy="1197942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EA554B8-DE7E-4ED6-8EEA-31E98ED34C6A}"/>
                </a:ext>
              </a:extLst>
            </p:cNvPr>
            <p:cNvGrpSpPr/>
            <p:nvPr/>
          </p:nvGrpSpPr>
          <p:grpSpPr>
            <a:xfrm>
              <a:off x="2012263" y="970048"/>
              <a:ext cx="889213" cy="866184"/>
              <a:chOff x="10079258" y="3811789"/>
              <a:chExt cx="889213" cy="866184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58ABC6BD-DE3F-42F5-B00F-C735E12BA8AE}"/>
                  </a:ext>
                </a:extLst>
              </p:cNvPr>
              <p:cNvSpPr/>
              <p:nvPr/>
            </p:nvSpPr>
            <p:spPr>
              <a:xfrm>
                <a:off x="10079258" y="3811789"/>
                <a:ext cx="889213" cy="8661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圓角矩形 65">
                <a:extLst>
                  <a:ext uri="{FF2B5EF4-FFF2-40B4-BE49-F238E27FC236}">
                    <a16:creationId xmlns:a16="http://schemas.microsoft.com/office/drawing/2014/main" id="{47347C24-AC0B-4571-9B54-BE57DEEED5BA}"/>
                  </a:ext>
                </a:extLst>
              </p:cNvPr>
              <p:cNvSpPr/>
              <p:nvPr/>
            </p:nvSpPr>
            <p:spPr>
              <a:xfrm>
                <a:off x="10183128" y="4045349"/>
                <a:ext cx="684803" cy="39906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0069352-5297-40F9-BF6B-2DD0B1C841CD}"/>
                  </a:ext>
                </a:extLst>
              </p:cNvPr>
              <p:cNvSpPr/>
              <p:nvPr/>
            </p:nvSpPr>
            <p:spPr>
              <a:xfrm>
                <a:off x="10183128" y="4060215"/>
                <a:ext cx="684803" cy="381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MES</a:t>
                </a:r>
                <a:endParaRPr lang="zh-TW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097AA4E-8F09-4306-AA3A-29090403A075}"/>
                </a:ext>
              </a:extLst>
            </p:cNvPr>
            <p:cNvSpPr/>
            <p:nvPr/>
          </p:nvSpPr>
          <p:spPr>
            <a:xfrm>
              <a:off x="2158732" y="1849915"/>
              <a:ext cx="566181" cy="318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zh-TW" sz="14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</a:rPr>
                <a:t>MES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E50E5584-14CB-4C1C-91EC-3C4CFC449546}"/>
              </a:ext>
            </a:extLst>
          </p:cNvPr>
          <p:cNvGrpSpPr/>
          <p:nvPr/>
        </p:nvGrpSpPr>
        <p:grpSpPr>
          <a:xfrm>
            <a:off x="10232821" y="4550576"/>
            <a:ext cx="627410" cy="845235"/>
            <a:chOff x="10316477" y="2762549"/>
            <a:chExt cx="889213" cy="1146710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E56F8B8-9959-415E-81A8-F684DCBCCF1A}"/>
                </a:ext>
              </a:extLst>
            </p:cNvPr>
            <p:cNvSpPr/>
            <p:nvPr/>
          </p:nvSpPr>
          <p:spPr>
            <a:xfrm>
              <a:off x="10316477" y="2762549"/>
              <a:ext cx="889213" cy="8381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Picture 44" descr="cnc.info.pl - FORUM CNC - Oglądasz profil – przemek.narzedzia">
              <a:extLst>
                <a:ext uri="{FF2B5EF4-FFF2-40B4-BE49-F238E27FC236}">
                  <a16:creationId xmlns:a16="http://schemas.microsoft.com/office/drawing/2014/main" id="{2FF5E048-E9F0-4FF6-A6A9-D03189BAC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 l="30001" t="6807" r="29648" b="30620"/>
            <a:stretch>
              <a:fillRect/>
            </a:stretch>
          </p:blipFill>
          <p:spPr bwMode="auto">
            <a:xfrm>
              <a:off x="10539662" y="2835966"/>
              <a:ext cx="465221" cy="721430"/>
            </a:xfrm>
            <a:prstGeom prst="rect">
              <a:avLst/>
            </a:prstGeom>
            <a:noFill/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2E34F71-2ED4-43CF-8625-B0CCA3C9EFF4}"/>
                </a:ext>
              </a:extLst>
            </p:cNvPr>
            <p:cNvSpPr/>
            <p:nvPr/>
          </p:nvSpPr>
          <p:spPr>
            <a:xfrm>
              <a:off x="10488488" y="3601482"/>
              <a:ext cx="5725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zh-TW" sz="14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</a:rPr>
                <a:t>TMS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3BFFD141-36E3-403F-88D2-B1C729B5C2C3}"/>
              </a:ext>
            </a:extLst>
          </p:cNvPr>
          <p:cNvGrpSpPr/>
          <p:nvPr/>
        </p:nvGrpSpPr>
        <p:grpSpPr>
          <a:xfrm>
            <a:off x="11048976" y="4535682"/>
            <a:ext cx="627410" cy="627671"/>
            <a:chOff x="8647819" y="797390"/>
            <a:chExt cx="889213" cy="851546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989BC27-389D-47CA-83D0-589E668DD378}"/>
                </a:ext>
              </a:extLst>
            </p:cNvPr>
            <p:cNvSpPr/>
            <p:nvPr/>
          </p:nvSpPr>
          <p:spPr>
            <a:xfrm>
              <a:off x="8647819" y="797390"/>
              <a:ext cx="889213" cy="83814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3" name="Picture 46" descr="OEE calculator Latest version apk | androidappsapk.co">
              <a:extLst>
                <a:ext uri="{FF2B5EF4-FFF2-40B4-BE49-F238E27FC236}">
                  <a16:creationId xmlns:a16="http://schemas.microsoft.com/office/drawing/2014/main" id="{11778B90-7E40-4C07-8350-BE0D13A82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647819" y="797390"/>
              <a:ext cx="864096" cy="851546"/>
            </a:xfrm>
            <a:prstGeom prst="rect">
              <a:avLst/>
            </a:prstGeom>
            <a:noFill/>
          </p:spPr>
        </p:pic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33F577A-59AD-4E7B-BF42-E9C74C3BF2F1}"/>
              </a:ext>
            </a:extLst>
          </p:cNvPr>
          <p:cNvSpPr txBox="1"/>
          <p:nvPr/>
        </p:nvSpPr>
        <p:spPr>
          <a:xfrm>
            <a:off x="6997481" y="4653022"/>
            <a:ext cx="1378493" cy="375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生產管理端</a:t>
            </a:r>
          </a:p>
        </p:txBody>
      </p:sp>
      <p:sp>
        <p:nvSpPr>
          <p:cNvPr id="65" name="圓角化同側角落矩形 78">
            <a:extLst>
              <a:ext uri="{FF2B5EF4-FFF2-40B4-BE49-F238E27FC236}">
                <a16:creationId xmlns:a16="http://schemas.microsoft.com/office/drawing/2014/main" id="{DC430614-A4F8-4733-94EB-91DD5FD38AFC}"/>
              </a:ext>
            </a:extLst>
          </p:cNvPr>
          <p:cNvSpPr/>
          <p:nvPr/>
        </p:nvSpPr>
        <p:spPr>
          <a:xfrm rot="16200000">
            <a:off x="1784810" y="1885143"/>
            <a:ext cx="1399775" cy="541284"/>
          </a:xfrm>
          <a:prstGeom prst="round2SameRect">
            <a:avLst>
              <a:gd name="adj1" fmla="val 26190"/>
              <a:gd name="adj2" fmla="val 0"/>
            </a:avLst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400" dirty="0"/>
              <a:t>I</a:t>
            </a:r>
          </a:p>
          <a:p>
            <a:pPr algn="ctr"/>
            <a:r>
              <a:rPr lang="en-US" altLang="zh-TW" sz="2400" dirty="0"/>
              <a:t>a</a:t>
            </a:r>
          </a:p>
          <a:p>
            <a:pPr algn="ctr"/>
            <a:r>
              <a:rPr lang="en-US" altLang="zh-TW" sz="2400" dirty="0"/>
              <a:t>a</a:t>
            </a:r>
          </a:p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D6B9B03-461A-4B2C-9A74-3014517E33AE}"/>
              </a:ext>
            </a:extLst>
          </p:cNvPr>
          <p:cNvGrpSpPr/>
          <p:nvPr/>
        </p:nvGrpSpPr>
        <p:grpSpPr>
          <a:xfrm>
            <a:off x="7972189" y="5479802"/>
            <a:ext cx="3773629" cy="825023"/>
            <a:chOff x="8360333" y="4449811"/>
            <a:chExt cx="3868965" cy="918097"/>
          </a:xfrm>
        </p:grpSpPr>
        <p:pic>
          <p:nvPicPr>
            <p:cNvPr id="67" name="Picture 3">
              <a:extLst>
                <a:ext uri="{FF2B5EF4-FFF2-40B4-BE49-F238E27FC236}">
                  <a16:creationId xmlns:a16="http://schemas.microsoft.com/office/drawing/2014/main" id="{BFDFBF18-5A4F-44BB-8F40-A4AF37D2BF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51"/>
            <a:stretch/>
          </p:blipFill>
          <p:spPr bwMode="auto">
            <a:xfrm>
              <a:off x="8360333" y="4453153"/>
              <a:ext cx="1303141" cy="914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3">
              <a:extLst>
                <a:ext uri="{FF2B5EF4-FFF2-40B4-BE49-F238E27FC236}">
                  <a16:creationId xmlns:a16="http://schemas.microsoft.com/office/drawing/2014/main" id="{4F71225D-17AF-4607-B8F9-452A33E0A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7"/>
            <a:stretch/>
          </p:blipFill>
          <p:spPr bwMode="auto">
            <a:xfrm>
              <a:off x="9670612" y="4449811"/>
              <a:ext cx="2558686" cy="914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83E9C6C-3044-4AEF-A358-8D715EB8B6BC}"/>
              </a:ext>
            </a:extLst>
          </p:cNvPr>
          <p:cNvSpPr txBox="1"/>
          <p:nvPr/>
        </p:nvSpPr>
        <p:spPr>
          <a:xfrm>
            <a:off x="6926852" y="5598917"/>
            <a:ext cx="1004951" cy="375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Edge</a:t>
            </a:r>
            <a:r>
              <a:rPr lang="zh-TW" altLang="en-US" sz="2000" b="1" dirty="0"/>
              <a:t>端</a:t>
            </a:r>
          </a:p>
        </p:txBody>
      </p:sp>
      <p:sp>
        <p:nvSpPr>
          <p:cNvPr id="70" name="圓角化同側角落矩形 79">
            <a:extLst>
              <a:ext uri="{FF2B5EF4-FFF2-40B4-BE49-F238E27FC236}">
                <a16:creationId xmlns:a16="http://schemas.microsoft.com/office/drawing/2014/main" id="{EB5584F5-B38A-4E14-A08B-3AEDB341361A}"/>
              </a:ext>
            </a:extLst>
          </p:cNvPr>
          <p:cNvSpPr/>
          <p:nvPr/>
        </p:nvSpPr>
        <p:spPr>
          <a:xfrm rot="16200000">
            <a:off x="517083" y="2824403"/>
            <a:ext cx="2410712" cy="541284"/>
          </a:xfrm>
          <a:prstGeom prst="round2SameRect">
            <a:avLst>
              <a:gd name="adj1" fmla="val 30930"/>
              <a:gd name="adj2" fmla="val 0"/>
            </a:avLst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TW" sz="2000" dirty="0"/>
              <a:t>P</a:t>
            </a:r>
          </a:p>
          <a:p>
            <a:pPr algn="ctr"/>
            <a:r>
              <a:rPr lang="en-US" altLang="zh-TW" sz="2000" dirty="0"/>
              <a:t>a</a:t>
            </a:r>
          </a:p>
          <a:p>
            <a:pPr algn="ctr"/>
            <a:r>
              <a:rPr lang="en-US" altLang="zh-TW" sz="2000" dirty="0"/>
              <a:t>a</a:t>
            </a:r>
          </a:p>
          <a:p>
            <a:pPr algn="ctr"/>
            <a:r>
              <a:rPr lang="en-US" altLang="zh-TW" sz="2000" dirty="0"/>
              <a:t>S</a:t>
            </a:r>
          </a:p>
          <a:p>
            <a:pPr algn="ctr"/>
            <a:endParaRPr lang="zh-TW" altLang="en-US" sz="2000" dirty="0"/>
          </a:p>
        </p:txBody>
      </p:sp>
      <p:sp>
        <p:nvSpPr>
          <p:cNvPr id="71" name="圓角化同側角落矩形 80">
            <a:extLst>
              <a:ext uri="{FF2B5EF4-FFF2-40B4-BE49-F238E27FC236}">
                <a16:creationId xmlns:a16="http://schemas.microsoft.com/office/drawing/2014/main" id="{6818D66A-9AE2-4C6F-9192-B6DA5395C3C1}"/>
              </a:ext>
            </a:extLst>
          </p:cNvPr>
          <p:cNvSpPr/>
          <p:nvPr/>
        </p:nvSpPr>
        <p:spPr>
          <a:xfrm rot="16200000">
            <a:off x="-1161607" y="4098986"/>
            <a:ext cx="4091644" cy="541284"/>
          </a:xfrm>
          <a:prstGeom prst="round2SameRect">
            <a:avLst>
              <a:gd name="adj1" fmla="val 43248"/>
              <a:gd name="adj2" fmla="val 0"/>
            </a:avLst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TW" altLang="en-US" sz="3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6C76013-136F-4684-B468-CEBADF58F7F5}"/>
              </a:ext>
            </a:extLst>
          </p:cNvPr>
          <p:cNvSpPr/>
          <p:nvPr/>
        </p:nvSpPr>
        <p:spPr>
          <a:xfrm>
            <a:off x="1539728" y="3164688"/>
            <a:ext cx="433792" cy="117876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Trebuchet MS" pitchFamily="34" charset="0"/>
              </a:rPr>
              <a:t>百貨公司</a:t>
            </a:r>
            <a:r>
              <a:rPr lang="en-US" altLang="zh-TW" b="1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r>
              <a:rPr lang="zh-TW" altLang="en-US" b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7F39CAB-79C2-49F6-9191-16CB66FFB6E6}"/>
              </a:ext>
            </a:extLst>
          </p:cNvPr>
          <p:cNvSpPr/>
          <p:nvPr/>
        </p:nvSpPr>
        <p:spPr>
          <a:xfrm>
            <a:off x="632918" y="4907673"/>
            <a:ext cx="553998" cy="92268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專櫃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圓角矩形 81">
            <a:extLst>
              <a:ext uri="{FF2B5EF4-FFF2-40B4-BE49-F238E27FC236}">
                <a16:creationId xmlns:a16="http://schemas.microsoft.com/office/drawing/2014/main" id="{7716AD3C-6FAB-41E7-90D6-2DBBBFB26E3B}"/>
              </a:ext>
            </a:extLst>
          </p:cNvPr>
          <p:cNvSpPr/>
          <p:nvPr/>
        </p:nvSpPr>
        <p:spPr>
          <a:xfrm>
            <a:off x="6829425" y="4453550"/>
            <a:ext cx="4978692" cy="1859102"/>
          </a:xfrm>
          <a:prstGeom prst="roundRect">
            <a:avLst>
              <a:gd name="adj" fmla="val 8740"/>
            </a:avLst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68C6641-2D11-433F-A46C-460E251C9970}"/>
              </a:ext>
            </a:extLst>
          </p:cNvPr>
          <p:cNvSpPr txBox="1"/>
          <p:nvPr/>
        </p:nvSpPr>
        <p:spPr>
          <a:xfrm>
            <a:off x="734273" y="3143128"/>
            <a:ext cx="3840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</a:p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</a:p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</a:p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686394-A506-4F44-853A-923C96A6A0BF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27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軟正黑">
      <a:majorFont>
        <a:latin typeface="Arial Black"/>
        <a:ea typeface="微軟正黑體 Light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1436</Words>
  <Application>Microsoft Office PowerPoint</Application>
  <PresentationFormat>寬螢幕</PresentationFormat>
  <Paragraphs>267</Paragraphs>
  <Slides>12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Microsoft YaHei</vt:lpstr>
      <vt:lpstr>微軟正黑體</vt:lpstr>
      <vt:lpstr>微軟正黑體 Light</vt:lpstr>
      <vt:lpstr>Arial</vt:lpstr>
      <vt:lpstr>Arial Black</vt:lpstr>
      <vt:lpstr>Calibri</vt:lpstr>
      <vt:lpstr>Times New Roman</vt:lpstr>
      <vt:lpstr>Trebuchet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七、微服務資訊格式標準推動時程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智慧製造SaaS雲服務聯盟 成立記者會</dc:title>
  <dc:creator>Ricky Huang</dc:creator>
  <cp:lastModifiedBy>Ricky 黃瑞庭</cp:lastModifiedBy>
  <cp:revision>134</cp:revision>
  <cp:lastPrinted>2021-03-29T00:45:13Z</cp:lastPrinted>
  <dcterms:created xsi:type="dcterms:W3CDTF">2021-03-17T01:55:50Z</dcterms:created>
  <dcterms:modified xsi:type="dcterms:W3CDTF">2021-08-25T02:31:40Z</dcterms:modified>
</cp:coreProperties>
</file>